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8"/>
  </p:notesMasterIdLst>
  <p:sldIdLst>
    <p:sldId id="280" r:id="rId2"/>
    <p:sldId id="279" r:id="rId3"/>
    <p:sldId id="309" r:id="rId4"/>
    <p:sldId id="340" r:id="rId5"/>
    <p:sldId id="298" r:id="rId6"/>
    <p:sldId id="286" r:id="rId7"/>
    <p:sldId id="295" r:id="rId8"/>
    <p:sldId id="317" r:id="rId9"/>
    <p:sldId id="299" r:id="rId10"/>
    <p:sldId id="300" r:id="rId11"/>
    <p:sldId id="311" r:id="rId12"/>
    <p:sldId id="291" r:id="rId13"/>
    <p:sldId id="303" r:id="rId14"/>
    <p:sldId id="305" r:id="rId15"/>
    <p:sldId id="312" r:id="rId16"/>
    <p:sldId id="335" r:id="rId17"/>
    <p:sldId id="334" r:id="rId18"/>
    <p:sldId id="315" r:id="rId19"/>
    <p:sldId id="341" r:id="rId20"/>
    <p:sldId id="342" r:id="rId21"/>
    <p:sldId id="323" r:id="rId22"/>
    <p:sldId id="324" r:id="rId23"/>
    <p:sldId id="325" r:id="rId24"/>
    <p:sldId id="336" r:id="rId25"/>
    <p:sldId id="338" r:id="rId26"/>
    <p:sldId id="343" r:id="rId27"/>
  </p:sldIdLst>
  <p:sldSz cx="9144000" cy="5715000" type="screen16x10"/>
  <p:notesSz cx="6858000" cy="9144000"/>
  <p:defaultTextStyle>
    <a:defPPr>
      <a:defRPr lang="en-US"/>
    </a:defPPr>
    <a:lvl1pPr algn="l" defTabSz="712788"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1pPr>
    <a:lvl2pPr marL="355600" indent="101600" algn="l" defTabSz="712788"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712788" indent="201613" algn="l" defTabSz="712788"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068388" indent="303213" algn="l" defTabSz="712788"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425575" indent="403225" algn="l" defTabSz="712788"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296">
          <p15:clr>
            <a:srgbClr val="A4A3A4"/>
          </p15:clr>
        </p15:guide>
        <p15:guide id="2" orient="horz" pos="1800">
          <p15:clr>
            <a:srgbClr val="A4A3A4"/>
          </p15:clr>
        </p15:guide>
        <p15:guide id="3" pos="144">
          <p15:clr>
            <a:srgbClr val="A4A3A4"/>
          </p15:clr>
        </p15:guide>
        <p15:guide id="4" pos="2880">
          <p15:clr>
            <a:srgbClr val="A4A3A4"/>
          </p15:clr>
        </p15:guide>
        <p15:guide id="5" pos="4464">
          <p15:clr>
            <a:srgbClr val="A4A3A4"/>
          </p15:clr>
        </p15:guide>
        <p15:guide id="6" pos="40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B900"/>
    <a:srgbClr val="00BCF2"/>
    <a:srgbClr val="0078D7"/>
    <a:srgbClr val="00B294"/>
    <a:srgbClr val="BAD80A"/>
    <a:srgbClr val="FFFFFF"/>
    <a:srgbClr val="004B5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47636" autoAdjust="0"/>
  </p:normalViewPr>
  <p:slideViewPr>
    <p:cSldViewPr snapToGrid="0">
      <p:cViewPr varScale="1">
        <p:scale>
          <a:sx n="127" d="100"/>
          <a:sy n="127" d="100"/>
        </p:scale>
        <p:origin x="1866" y="126"/>
      </p:cViewPr>
      <p:guideLst>
        <p:guide orient="horz" pos="1296"/>
        <p:guide orient="horz" pos="1800"/>
        <p:guide pos="144"/>
        <p:guide pos="2880"/>
        <p:guide pos="4464"/>
        <p:guide pos="4056"/>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 d="1"/>
        <a:sy n="1" d="1"/>
      </p:scale>
      <p:origin x="0" y="-53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713203"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713203" fontAlgn="auto">
              <a:spcBef>
                <a:spcPts val="0"/>
              </a:spcBef>
              <a:spcAft>
                <a:spcPts val="0"/>
              </a:spcAft>
              <a:defRPr sz="1200" smtClean="0">
                <a:latin typeface="+mn-lt"/>
                <a:cs typeface="+mn-cs"/>
              </a:defRPr>
            </a:lvl1pPr>
          </a:lstStyle>
          <a:p>
            <a:pPr rtl="1">
              <a:defRPr/>
            </a:pPr>
            <a:fld id="{A84A8E91-ECC6-4858-B322-6DB96D51FA5D}" type="datetimeFigureOut">
              <a:rPr lang="en-US"/>
              <a:pPr rtl="1">
                <a:defRPr/>
              </a:pPr>
              <a:t>11/2/2017</a:t>
            </a:fld>
            <a:endParaRPr lang="ar-SA"/>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713203"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pPr rtl="1"/>
            <a:fld id="{A41E67D4-8752-4501-AAB8-E366BBB28E92}" type="slidenum">
              <a:rPr lang="en-US" altLang="en-US"/>
              <a:pPr/>
              <a:t>‹#›</a:t>
            </a:fld>
            <a:endParaRPr lang="ar-SA"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r" defTabSz="914400" rtl="1" eaLnBrk="1" fontAlgn="base" latinLnBrk="0" hangingPunct="1">
              <a:lnSpc>
                <a:spcPct val="100000"/>
              </a:lnSpc>
              <a:spcBef>
                <a:spcPct val="30000"/>
              </a:spcBef>
              <a:spcAft>
                <a:spcPct val="0"/>
              </a:spcAft>
              <a:buClrTx/>
              <a:buSzTx/>
              <a:buFontTx/>
              <a:buNone/>
              <a:tabLst/>
              <a:defRPr/>
            </a:pPr>
            <a:r>
              <a:rPr lang="ar-SA" b="0" u="none" dirty="0">
                <a:latin typeface="Arial"/>
                <a:cs typeface="Arial"/>
              </a:rPr>
              <a:t>العرض التالي مخصص للاستخدام للشباب للمرحلة العمرية من 11 سنة فأكثر. نوصي بتقديم 90 دقيقة من العرض التقديمي، وأن تكون هناك مناقشة موجهة، ومقاطع فيديو، وأنشطة لتدريب الطلاب على التعيلمات البرمجية. </a:t>
            </a:r>
            <a:endParaRPr lang="ar-SA" b="1" u="sng" dirty="0"/>
          </a:p>
          <a:p>
            <a:pPr algn="r" rtl="1"/>
            <a:endParaRPr lang="ar-SA" altLang="en-US" b="1" u="sng" dirty="0"/>
          </a:p>
          <a:p>
            <a:pPr algn="r" rtl="1"/>
            <a:r>
              <a:rPr lang="ar-SA" altLang="en-US" b="1" u="sng" dirty="0">
                <a:latin typeface="Arial"/>
                <a:cs typeface="Arial"/>
              </a:rPr>
              <a:t>نموذج البرنامج النصي: </a:t>
            </a:r>
          </a:p>
          <a:p>
            <a:pPr algn="r" rtl="1"/>
            <a:endParaRPr lang="ar-SA" altLang="en-US" b="1" u="sng" dirty="0"/>
          </a:p>
          <a:p>
            <a:pPr algn="r" rtl="1"/>
            <a:r>
              <a:rPr lang="ar-SA" dirty="0">
                <a:latin typeface="Arial"/>
                <a:cs typeface="Arial"/>
              </a:rPr>
              <a:t>"مرحبًا بك! أنا &gt;اسم&lt;، من &gt;المؤسسة&lt;. مرحبًا بك في Hour of Code</a:t>
            </a:r>
            <a:r>
              <a:rPr lang="ar-SA" altLang="en-US" baseline="30000" dirty="0">
                <a:latin typeface="Arial"/>
                <a:cs typeface="Arial"/>
              </a:rPr>
              <a:t>TM</a:t>
            </a:r>
            <a:r>
              <a:rPr lang="ar-SA" dirty="0">
                <a:latin typeface="Arial"/>
                <a:cs typeface="Arial"/>
              </a:rPr>
              <a:t> لهذا العام! Hour of Code</a:t>
            </a:r>
            <a:r>
              <a:rPr lang="ar-SA" altLang="en-US" baseline="30000" dirty="0">
                <a:latin typeface="Arial"/>
                <a:cs typeface="Arial"/>
              </a:rPr>
              <a:t>TM</a:t>
            </a:r>
            <a:r>
              <a:rPr lang="ar-SA" dirty="0">
                <a:latin typeface="Arial"/>
                <a:cs typeface="Arial"/>
              </a:rPr>
              <a:t> هي حملة عالمية مقدمة من Code.org تهدف إلى توضيح أنه يمكن لأي شخص تعلم الأساسيات الخاصة بالتعليمات البرمجية. واليوم، ستكون جزءًا من هذا الجهد، وستقوم بعمل برنامج Minecraft Hour of Code</a:t>
            </a:r>
            <a:r>
              <a:rPr lang="ar-SA" altLang="en-US" baseline="30000" dirty="0">
                <a:latin typeface="Arial"/>
                <a:cs typeface="Arial"/>
              </a:rPr>
              <a:t>TM</a:t>
            </a:r>
            <a:r>
              <a:rPr lang="ar-SA" dirty="0">
                <a:latin typeface="Arial"/>
                <a:cs typeface="Arial"/>
              </a:rPr>
              <a:t> التعليمي الجديد من Microsoft. وقبل ذلك، سنتحدث قليلاً حول طبيعة </a:t>
            </a:r>
            <a:r>
              <a:rPr lang="ar-SA" i="0" dirty="0">
                <a:latin typeface="Arial"/>
                <a:cs typeface="Arial"/>
              </a:rPr>
              <a:t>التعليمات</a:t>
            </a:r>
            <a:r>
              <a:rPr lang="ar-SA" dirty="0">
                <a:latin typeface="Arial"/>
                <a:cs typeface="Arial"/>
              </a:rPr>
              <a:t> البرمجية بالفعل، ولماذا هذا الأمر مهم، وكيف يمكن أن يكون لها تأثيرًا إيجابيًا على حياتك!"</a:t>
            </a:r>
            <a:endParaRPr lang="ar-SA" altLang="en-US" dirty="0"/>
          </a:p>
          <a:p>
            <a:pPr algn="r" rtl="1"/>
            <a:endParaRPr lang="ar-SA" altLang="en-US" dirty="0"/>
          </a:p>
          <a:p>
            <a:pPr algn="r" rtl="1"/>
            <a:r>
              <a:rPr lang="ar-SA" altLang="en-US" b="1" u="sng" dirty="0">
                <a:latin typeface="Arial"/>
                <a:cs typeface="Arial"/>
              </a:rPr>
              <a:t>هدف الشريحة: </a:t>
            </a:r>
          </a:p>
          <a:p>
            <a:pPr algn="r" rtl="1"/>
            <a:endParaRPr lang="ar-SA" altLang="en-US" b="1" u="sng" dirty="0"/>
          </a:p>
          <a:p>
            <a:pPr algn="r" rtl="1"/>
            <a:r>
              <a:rPr lang="ar-SA" dirty="0">
                <a:latin typeface="Arial"/>
                <a:cs typeface="Arial"/>
              </a:rPr>
              <a:t>إثارة حماس المشاركين للتعرف على Hour of Code</a:t>
            </a:r>
            <a:r>
              <a:rPr lang="ar-SA" altLang="en-US" baseline="30000" dirty="0">
                <a:latin typeface="Arial"/>
                <a:cs typeface="Arial"/>
              </a:rPr>
              <a:t>TM</a:t>
            </a:r>
            <a:r>
              <a:rPr lang="ar-SA" dirty="0">
                <a:latin typeface="Arial"/>
                <a:cs typeface="Arial"/>
              </a:rPr>
              <a:t>!</a:t>
            </a:r>
          </a:p>
          <a:p>
            <a:pPr algn="r" rtl="1"/>
            <a:endParaRPr lang="ar-SA" altLang="en-US" dirty="0"/>
          </a:p>
          <a:p>
            <a:pPr algn="r" rtl="1"/>
            <a:r>
              <a:rPr lang="ar-SA" altLang="en-US" sz="1200" b="1" u="sng" kern="1200" dirty="0">
                <a:solidFill>
                  <a:schemeClr val="tx1"/>
                </a:solidFill>
                <a:latin typeface="Arial"/>
                <a:cs typeface="Arial"/>
              </a:rPr>
              <a:t>ملاحظة لمنظم الفعاليات:</a:t>
            </a:r>
          </a:p>
          <a:p>
            <a:pPr algn="r" rtl="1"/>
            <a:r>
              <a:rPr lang="ar-SA" dirty="0">
                <a:latin typeface="Arial"/>
                <a:cs typeface="Arial"/>
              </a:rPr>
              <a:t>تم تصميم معظم الشرائح في العرض التقديمي للحدث بحيث يتم عرضها لفترة وجيزة، بضع ثوان في معظم الحالات، وذلك لتوفير تعزيز بصري قوي للعرض التقديمي السريع النقاشي المقدم للحضور.</a:t>
            </a:r>
          </a:p>
          <a:p>
            <a:pPr algn="r" rtl="1"/>
            <a:endParaRPr lang="ar-SA" altLang="en-US" dirty="0"/>
          </a:p>
          <a:p>
            <a:pPr algn="r" rtl="1"/>
            <a:r>
              <a:rPr lang="ar-SA" altLang="en-US" b="1" u="sng" dirty="0">
                <a:latin typeface="Arial"/>
                <a:cs typeface="Arial"/>
              </a:rPr>
              <a:t>تعليمات الصور الخاصة بهذه الشريحة:</a:t>
            </a:r>
          </a:p>
          <a:p>
            <a:pPr algn="r" rtl="1"/>
            <a:r>
              <a:rPr lang="ar-SA" dirty="0">
                <a:latin typeface="Arial"/>
                <a:cs typeface="Arial"/>
              </a:rPr>
              <a:t>تمثل هذه الصورة مشاركة عالمية في أحداثHour of Code</a:t>
            </a:r>
            <a:r>
              <a:rPr lang="ar-SA" altLang="en-US" baseline="30000" dirty="0">
                <a:latin typeface="Arial"/>
                <a:cs typeface="Arial"/>
              </a:rPr>
              <a:t>TM</a:t>
            </a:r>
            <a:r>
              <a:rPr lang="en-US" noProof="1">
                <a:latin typeface="Arial"/>
                <a:cs typeface="Arial"/>
              </a:rPr>
              <a:t> </a:t>
            </a:r>
            <a:r>
              <a:rPr lang="ar-SA" altLang="en-US" noProof="0" dirty="0">
                <a:latin typeface="Arial"/>
                <a:cs typeface="Arial"/>
              </a:rPr>
              <a:t>. </a:t>
            </a:r>
            <a:endParaRPr lang="ar-SA" altLang="en-US" dirty="0"/>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B8F379D3-BE93-4AD2-AA2E-D42FEF7BAA5E}" type="slidenum">
              <a:rPr lang="en-US" altLang="en-US" sz="1200"/>
              <a:pPr/>
              <a:t>1</a:t>
            </a:fld>
            <a:endParaRPr lang="ar-SA"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lnSpc>
                <a:spcPct val="80000"/>
              </a:lnSpc>
            </a:pPr>
            <a:r>
              <a:rPr lang="ar-SA" altLang="en-US" sz="1000" b="1" u="sng" dirty="0">
                <a:latin typeface="Arial"/>
                <a:cs typeface="Arial"/>
              </a:rPr>
              <a:t>نموذج البرنامج النصي:</a:t>
            </a:r>
          </a:p>
          <a:p>
            <a:pPr algn="r" rtl="1">
              <a:lnSpc>
                <a:spcPct val="80000"/>
              </a:lnSpc>
            </a:pPr>
            <a:endParaRPr lang="ar-SA" altLang="en-US" sz="1000" b="1" u="sng" dirty="0"/>
          </a:p>
          <a:p>
            <a:pPr algn="r" rtl="1">
              <a:lnSpc>
                <a:spcPct val="80000"/>
              </a:lnSpc>
            </a:pPr>
            <a:r>
              <a:rPr lang="ar-SA" altLang="en-US" sz="1000" dirty="0">
                <a:latin typeface="Arial"/>
                <a:cs typeface="Arial"/>
              </a:rPr>
              <a:t>"إنه أيضًا شيء يمكن أن يساعدك على إنجاز العديد من الأهداف، مثل إنشاء مدونة، أو موقع ويب، أو تطبيق مع أصدقائك.”</a:t>
            </a:r>
          </a:p>
          <a:p>
            <a:pPr algn="r" rtl="1">
              <a:lnSpc>
                <a:spcPct val="80000"/>
              </a:lnSpc>
            </a:pPr>
            <a:endParaRPr lang="ar-SA" altLang="en-US" sz="1000" dirty="0"/>
          </a:p>
          <a:p>
            <a:pPr algn="r" rtl="1">
              <a:lnSpc>
                <a:spcPct val="80000"/>
              </a:lnSpc>
            </a:pPr>
            <a:r>
              <a:rPr lang="ar-SA" altLang="en-US" sz="1000" b="1" u="sng" dirty="0">
                <a:latin typeface="Arial"/>
                <a:cs typeface="Arial"/>
              </a:rPr>
              <a:t>هدف الشريحة:</a:t>
            </a:r>
          </a:p>
          <a:p>
            <a:pPr algn="r" rtl="1">
              <a:lnSpc>
                <a:spcPct val="80000"/>
              </a:lnSpc>
            </a:pPr>
            <a:endParaRPr lang="ar-SA" altLang="en-US" sz="1000" b="1" u="sng" dirty="0"/>
          </a:p>
          <a:p>
            <a:pPr algn="r" rtl="1">
              <a:lnSpc>
                <a:spcPct val="80000"/>
              </a:lnSpc>
            </a:pPr>
            <a:r>
              <a:rPr lang="ar-SA" altLang="en-US" sz="1000" b="0" dirty="0">
                <a:latin typeface="Arial"/>
                <a:cs typeface="Arial"/>
              </a:rPr>
              <a:t>في الشرائح من 9 – 12، نحن نوضح للشباب بطريقة مرئية حجم المرح الذي يمكنهم الاستمتاع به عند التعامل مع التعليمات البرمجية. نحن نريد بالفعل التأكيد على أن التعليمات البرمجية</a:t>
            </a:r>
            <a:r>
              <a:rPr lang="ar-SA" altLang="en-US" sz="1000" dirty="0">
                <a:latin typeface="Arial"/>
                <a:cs typeface="Arial"/>
              </a:rPr>
              <a:t>: </a:t>
            </a:r>
          </a:p>
          <a:p>
            <a:pPr marL="628650" lvl="1" indent="-171450" algn="r" rtl="1">
              <a:lnSpc>
                <a:spcPct val="80000"/>
              </a:lnSpc>
              <a:buFontTx/>
              <a:buChar char="•"/>
            </a:pPr>
            <a:r>
              <a:rPr lang="ar-SA" altLang="en-US" sz="1000" dirty="0">
                <a:latin typeface="Arial"/>
                <a:cs typeface="Arial"/>
              </a:rPr>
              <a:t>تعاونية</a:t>
            </a:r>
          </a:p>
          <a:p>
            <a:pPr marL="628650" lvl="1" indent="-171450" algn="r" rtl="1">
              <a:buFont typeface="Arial"/>
              <a:buChar char="•"/>
            </a:pPr>
            <a:r>
              <a:rPr lang="ar-SA" sz="1000" kern="1200" dirty="0">
                <a:solidFill>
                  <a:schemeClr val="tx1"/>
                </a:solidFill>
                <a:effectLst/>
                <a:latin typeface="Arial"/>
                <a:cs typeface="Arial"/>
              </a:rPr>
              <a:t>لأي جنس</a:t>
            </a:r>
            <a:endParaRPr lang="ar-SA" sz="1000" dirty="0">
              <a:effectLst/>
            </a:endParaRPr>
          </a:p>
          <a:p>
            <a:pPr marL="628650" lvl="1" indent="-171450" algn="r" rtl="1">
              <a:lnSpc>
                <a:spcPct val="80000"/>
              </a:lnSpc>
              <a:buFontTx/>
              <a:buChar char="•"/>
            </a:pPr>
            <a:r>
              <a:rPr lang="ar-SA" altLang="en-US" sz="1000" dirty="0">
                <a:latin typeface="Arial"/>
                <a:cs typeface="Arial"/>
              </a:rPr>
              <a:t>مناسبة للأشخاص المنطويين والمنفتحين على السواء</a:t>
            </a:r>
          </a:p>
          <a:p>
            <a:pPr marL="628650" lvl="1" indent="-171450" algn="r" rtl="1">
              <a:lnSpc>
                <a:spcPct val="80000"/>
              </a:lnSpc>
              <a:buFontTx/>
              <a:buChar char="•"/>
            </a:pPr>
            <a:r>
              <a:rPr lang="ar-SA" altLang="en-US" sz="1000" dirty="0">
                <a:latin typeface="Arial"/>
                <a:cs typeface="Arial"/>
              </a:rPr>
              <a:t>تتعلق بحل المشكلات. تتضمن التعليمات البرمجية قدرًا قليلاً للغاية من الرياضيات </a:t>
            </a:r>
          </a:p>
          <a:p>
            <a:pPr marL="628650" lvl="1" indent="-171450" algn="r" rtl="1">
              <a:lnSpc>
                <a:spcPct val="80000"/>
              </a:lnSpc>
              <a:buFontTx/>
              <a:buChar char="•"/>
            </a:pPr>
            <a:r>
              <a:rPr lang="ar-SA" altLang="en-US" sz="1000" dirty="0">
                <a:latin typeface="Arial"/>
                <a:cs typeface="Arial"/>
              </a:rPr>
              <a:t>مناسبة للأشخاص الذين يريدون استخدام أجهزة الكمبيوتر لكي يساعدهم في إبراز عواطفهم</a:t>
            </a:r>
          </a:p>
          <a:p>
            <a:pPr marL="628650" lvl="1" indent="-171450" algn="r" rtl="1">
              <a:lnSpc>
                <a:spcPct val="80000"/>
              </a:lnSpc>
            </a:pPr>
            <a:endParaRPr lang="ar-SA" altLang="en-US" sz="1000" dirty="0"/>
          </a:p>
          <a:p>
            <a:pPr algn="r" rtl="1">
              <a:lnSpc>
                <a:spcPct val="80000"/>
              </a:lnSpc>
            </a:pPr>
            <a:r>
              <a:rPr lang="ar-SA" altLang="en-US" sz="1000" b="1" u="sng" dirty="0">
                <a:latin typeface="Arial"/>
                <a:cs typeface="Arial"/>
              </a:rPr>
              <a:t>تعليمات الصور الخاصة بهذه الشريحة:</a:t>
            </a:r>
          </a:p>
          <a:p>
            <a:pPr algn="r" rtl="1">
              <a:lnSpc>
                <a:spcPct val="80000"/>
              </a:lnSpc>
            </a:pPr>
            <a:endParaRPr lang="ar-SA" altLang="en-US" sz="1000" b="1" u="sng" dirty="0"/>
          </a:p>
          <a:p>
            <a:pPr algn="r" rtl="1">
              <a:lnSpc>
                <a:spcPct val="80000"/>
              </a:lnSpc>
            </a:pPr>
            <a:r>
              <a:rPr lang="ar-SA" altLang="en-US" sz="1000" dirty="0">
                <a:latin typeface="Arial"/>
                <a:cs typeface="Arial"/>
              </a:rPr>
              <a:t>إذا كانت هذه الصورة سيتم تبادلها، فتأكد أنها تناسب المعايير التالية:</a:t>
            </a:r>
            <a:r>
              <a:rPr lang="ar-SA" dirty="0">
                <a:latin typeface="Arial"/>
                <a:cs typeface="Arial"/>
              </a:rPr>
              <a:t> </a:t>
            </a:r>
          </a:p>
          <a:p>
            <a:pPr marL="628650" lvl="1" indent="-171450" algn="r" rtl="1">
              <a:lnSpc>
                <a:spcPct val="80000"/>
              </a:lnSpc>
              <a:buFontTx/>
              <a:buChar char="•"/>
            </a:pPr>
            <a:r>
              <a:rPr lang="ar-SA" altLang="en-US" sz="1000" dirty="0">
                <a:latin typeface="Arial"/>
                <a:cs typeface="Arial"/>
              </a:rPr>
              <a:t>تحتوي على ذكور وإناث في عمر المراهقة/المرحلة الدراسية المتوسطة</a:t>
            </a:r>
          </a:p>
          <a:p>
            <a:pPr marL="628650" lvl="1" indent="-171450" algn="r" rtl="1">
              <a:lnSpc>
                <a:spcPct val="80000"/>
              </a:lnSpc>
              <a:buFontTx/>
              <a:buChar char="•"/>
            </a:pPr>
            <a:r>
              <a:rPr lang="ar-SA" altLang="en-US" sz="1000" dirty="0">
                <a:latin typeface="Arial"/>
                <a:cs typeface="Arial"/>
              </a:rPr>
              <a:t>توضح أن المشاركين يستمتعون بوقتهم من خلال التعامل مع التكنولوجيا</a:t>
            </a:r>
          </a:p>
          <a:p>
            <a:pPr marL="628650" lvl="1" indent="-171450" algn="r" rtl="1">
              <a:lnSpc>
                <a:spcPct val="80000"/>
              </a:lnSpc>
              <a:buFontTx/>
              <a:buChar char="•"/>
            </a:pPr>
            <a:r>
              <a:rPr lang="ar-SA" altLang="en-US" sz="1000" dirty="0">
                <a:latin typeface="Arial"/>
                <a:cs typeface="Arial"/>
              </a:rPr>
              <a:t>تحتوي على مجموعة من الناس، وليس فقط أفراد</a:t>
            </a:r>
            <a:r>
              <a:rPr lang="ar-SA" dirty="0">
                <a:latin typeface="Arial"/>
                <a:cs typeface="Arial"/>
              </a:rPr>
              <a:t> </a:t>
            </a:r>
          </a:p>
          <a:p>
            <a:pPr algn="r" rtl="1">
              <a:lnSpc>
                <a:spcPct val="80000"/>
              </a:lnSpc>
              <a:spcBef>
                <a:spcPct val="0"/>
              </a:spcBef>
            </a:pPr>
            <a:endParaRPr lang="ar-SA" altLang="en-US" sz="1000" dirty="0"/>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FEF21F1D-0A89-436E-A5ED-68DB11A50656}" type="slidenum">
              <a:rPr lang="en-US" altLang="en-US" sz="1200"/>
              <a:pPr/>
              <a:t>10</a:t>
            </a:fld>
            <a:endParaRPr lang="ar-SA"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a:latin typeface="Arial"/>
                <a:cs typeface="Arial"/>
              </a:rPr>
              <a:t>نموذج البرنامج النصي:</a:t>
            </a:r>
          </a:p>
          <a:p>
            <a:pPr algn="r" rtl="1"/>
            <a:endParaRPr lang="ar-SA" altLang="en-US" b="1" u="sng" dirty="0"/>
          </a:p>
          <a:p>
            <a:pPr algn="r" rtl="1"/>
            <a:r>
              <a:rPr lang="ar-SA" dirty="0">
                <a:latin typeface="Arial"/>
                <a:cs typeface="Arial"/>
              </a:rPr>
              <a:t>"والآن، دعنا نغوص بالفعل داخل طبيعة العلامات البرمجية.”</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لضبط القسم التالي، وإثارة الشباب حول طبيعية التعليمات البرمجية.</a:t>
            </a:r>
          </a:p>
          <a:p>
            <a:pPr algn="r" rtl="1"/>
            <a:endParaRPr lang="ar-SA" altLang="en-US" dirty="0"/>
          </a:p>
          <a:p>
            <a:pPr algn="r" rtl="1"/>
            <a:r>
              <a:rPr lang="ar-SA" altLang="en-US" b="1" u="sng" dirty="0">
                <a:latin typeface="Arial"/>
                <a:cs typeface="Arial"/>
              </a:rPr>
              <a:t>تعليمات الصور الخاصة بهذه الشريحة:</a:t>
            </a:r>
          </a:p>
          <a:p>
            <a:pPr algn="r" rtl="1"/>
            <a:endParaRPr lang="ar-SA" altLang="en-US" b="1" u="sng" dirty="0">
              <a:cs typeface="Arial"/>
            </a:endParaRPr>
          </a:p>
          <a:p>
            <a:pPr algn="r" rtl="1"/>
            <a:r>
              <a:rPr lang="ar-SA" dirty="0">
                <a:latin typeface="Arial"/>
                <a:cs typeface="Arial"/>
              </a:rPr>
              <a:t>غير متاح </a:t>
            </a:r>
          </a:p>
          <a:p>
            <a:pPr algn="r" rtl="1">
              <a:spcBef>
                <a:spcPct val="0"/>
              </a:spcBef>
            </a:pPr>
            <a:endParaRPr lang="ar-SA" altLang="en-US" dirty="0"/>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DA7FC05F-FBF5-4CB7-BBA8-949EAF7D7B7E}" type="slidenum">
              <a:rPr lang="en-US" altLang="en-US" sz="1200"/>
              <a:pPr/>
              <a:t>11</a:t>
            </a:fld>
            <a:endParaRPr lang="ar-SA"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a:latin typeface="Arial"/>
                <a:cs typeface="Arial"/>
              </a:rPr>
              <a:t>نموذج البرنامج النصي:</a:t>
            </a:r>
          </a:p>
          <a:p>
            <a:pPr algn="r" rtl="1"/>
            <a:endParaRPr lang="ar-SA" altLang="en-US" b="1" u="sng" dirty="0"/>
          </a:p>
          <a:p>
            <a:pPr algn="r" rtl="1"/>
            <a:r>
              <a:rPr lang="ar-SA" dirty="0">
                <a:latin typeface="Arial"/>
                <a:cs typeface="Arial"/>
              </a:rPr>
              <a:t>"التعليمات البرمجية لا تتعلق بكتابة برنامج فقط، أو إعطاء تعليمات خاصة بالكمبيوتر. يتعلق الأمر بالعمل مع الأصدقاء لحل مشكلة بطريقة جديدة.”</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لكي توضح للشباب أن التعليمات البرمجية تجذب العقل النشط، فهي مثل الأحجية، أو تركيب الأشياء، والبحث عن حلول.</a:t>
            </a:r>
          </a:p>
          <a:p>
            <a:pPr algn="r" rtl="1"/>
            <a:endParaRPr lang="ar-SA" altLang="en-US" dirty="0"/>
          </a:p>
          <a:p>
            <a:pPr algn="r" rtl="1"/>
            <a:r>
              <a:rPr lang="ar-SA" altLang="en-US" b="1" u="sng" dirty="0">
                <a:latin typeface="Arial"/>
                <a:cs typeface="Arial"/>
              </a:rPr>
              <a:t>تعليمات الصور الخاصة بهذه الشريحة:</a:t>
            </a:r>
          </a:p>
          <a:p>
            <a:pPr algn="r" rtl="1"/>
            <a:endParaRPr lang="ar-SA" altLang="en-US" b="1" u="sng" dirty="0"/>
          </a:p>
          <a:p>
            <a:pPr algn="r" rtl="1"/>
            <a:r>
              <a:rPr lang="ar-SA" dirty="0">
                <a:latin typeface="Arial"/>
                <a:cs typeface="Arial"/>
              </a:rPr>
              <a:t>إذا كانت هذه الصورة سيتم تبادلها، فتأكد أنها تناسب المعايير التالية: </a:t>
            </a:r>
            <a:endParaRPr lang="ar-SA" altLang="en-US" dirty="0">
              <a:cs typeface="Arial"/>
            </a:endParaRPr>
          </a:p>
          <a:p>
            <a:pPr lvl="1" algn="r" rtl="1">
              <a:buFontTx/>
              <a:buChar char="•"/>
            </a:pPr>
            <a:r>
              <a:rPr lang="ar-SA" dirty="0">
                <a:latin typeface="Arial"/>
                <a:cs typeface="Arial"/>
              </a:rPr>
              <a:t>  مجموعة من الشباب يعملون معًا وينظرون إلى شاشة كمبيوتر أو كمبيوتر لوحي.</a:t>
            </a:r>
            <a:endParaRPr lang="ar-SA" altLang="en-US" dirty="0"/>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344A89C1-D0FA-470B-8A47-FAFFEE9EC6E7}" type="slidenum">
              <a:rPr lang="en-US" altLang="en-US" sz="1200"/>
              <a:pPr/>
              <a:t>12</a:t>
            </a:fld>
            <a:endParaRPr lang="ar-SA"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a:latin typeface="Arial"/>
                <a:cs typeface="Arial"/>
              </a:rPr>
              <a:t>نموذج البرنامج النصي:</a:t>
            </a:r>
          </a:p>
          <a:p>
            <a:pPr algn="r" rtl="1"/>
            <a:endParaRPr lang="ar-SA" altLang="en-US" b="1" u="sng" dirty="0"/>
          </a:p>
          <a:p>
            <a:pPr algn="r" rtl="1"/>
            <a:r>
              <a:rPr lang="ar-SA" dirty="0">
                <a:latin typeface="Arial"/>
                <a:cs typeface="Arial"/>
              </a:rPr>
              <a:t>”الأمر يتعلق بدمج قدرتك الإبداعية مع قوة الكمبيوتر لعمل شيء مثير بالنسبة لك.”</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متابعة توسيع أفق الشباب نحو ما يمكن أن ترتبط به التعليمات البرمجية. </a:t>
            </a:r>
          </a:p>
          <a:p>
            <a:pPr algn="r" rtl="1"/>
            <a:endParaRPr lang="ar-SA" altLang="en-US" dirty="0"/>
          </a:p>
          <a:p>
            <a:pPr algn="r" rtl="1"/>
            <a:r>
              <a:rPr lang="ar-SA" altLang="en-US" b="1" u="sng" dirty="0">
                <a:latin typeface="Arial"/>
                <a:cs typeface="Arial"/>
              </a:rPr>
              <a:t>تعليمات الصور الخاصة بهذه الشريحة:</a:t>
            </a:r>
          </a:p>
          <a:p>
            <a:pPr algn="r" rtl="1"/>
            <a:endParaRPr lang="ar-SA" altLang="en-US" b="1" u="sng" dirty="0"/>
          </a:p>
          <a:p>
            <a:pPr algn="r" rtl="1"/>
            <a:r>
              <a:rPr lang="ar-SA" dirty="0">
                <a:latin typeface="Arial"/>
                <a:cs typeface="Arial"/>
              </a:rPr>
              <a:t>إذا كانت هذه الصورة سيتم تبادلها، فتأكد أنها تناسب المعايير التالية: </a:t>
            </a:r>
            <a:endParaRPr lang="ar-SA" altLang="en-US" dirty="0">
              <a:cs typeface="Arial"/>
            </a:endParaRPr>
          </a:p>
          <a:p>
            <a:pPr lvl="1" algn="r" rtl="1">
              <a:buFontTx/>
              <a:buChar char="•"/>
            </a:pPr>
            <a:r>
              <a:rPr lang="ar-SA" dirty="0">
                <a:latin typeface="Arial"/>
                <a:cs typeface="Arial"/>
              </a:rPr>
              <a:t>  الشكل الفني لا يرتبط عادةً بالتعليمات البرمجية، مثل الموسيقى أوالفنون البصرية.</a:t>
            </a:r>
            <a:endParaRPr lang="ar-SA" altLang="en-US" dirty="0"/>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80699BFF-DEED-49AB-8F8E-4B64567A5664}" type="slidenum">
              <a:rPr lang="en-US" altLang="en-US" sz="1200"/>
              <a:pPr/>
              <a:t>13</a:t>
            </a:fld>
            <a:endParaRPr lang="ar-SA"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a:latin typeface="Arial"/>
                <a:cs typeface="Arial"/>
              </a:rPr>
              <a:t>نموذج البرنامج النصي:</a:t>
            </a:r>
          </a:p>
          <a:p>
            <a:pPr algn="r" rtl="1"/>
            <a:endParaRPr lang="ar-SA" altLang="en-US" b="1" u="sng" dirty="0"/>
          </a:p>
          <a:p>
            <a:pPr algn="r" rtl="1"/>
            <a:r>
              <a:rPr lang="ar-SA" dirty="0">
                <a:latin typeface="Arial"/>
                <a:cs typeface="Arial"/>
              </a:rPr>
              <a:t>"يتعلق الأمر أيضًا بالعمل معًا لتقديم شيء جديد! </a:t>
            </a:r>
            <a:r>
              <a:rPr lang="ar-SA" altLang="en-US" noProof="0" dirty="0">
                <a:latin typeface="Arial"/>
                <a:cs typeface="Arial"/>
              </a:rPr>
              <a:t>"</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marL="0" marR="0" indent="0" algn="r" defTabSz="914400" rtl="1" eaLnBrk="1" fontAlgn="auto" latinLnBrk="0" hangingPunct="1">
              <a:lnSpc>
                <a:spcPct val="100000"/>
              </a:lnSpc>
              <a:spcBef>
                <a:spcPts val="0"/>
              </a:spcBef>
              <a:spcAft>
                <a:spcPts val="0"/>
              </a:spcAft>
              <a:buClrTx/>
              <a:buSzTx/>
              <a:buFontTx/>
              <a:buNone/>
              <a:tabLst/>
              <a:defRPr/>
            </a:pPr>
            <a:r>
              <a:rPr lang="ar-SA" b="0" u="none" dirty="0">
                <a:latin typeface="Arial"/>
                <a:cs typeface="Arial"/>
              </a:rPr>
              <a:t>لتصحيح التصور الخاطئ بأن التعليمات البرمجية عادة شيء يتم القيام به والشخص جالس وحيدًا ومنفردًا.</a:t>
            </a:r>
            <a:r>
              <a:rPr lang="ar-SA" dirty="0">
                <a:latin typeface="Arial"/>
                <a:cs typeface="Arial"/>
              </a:rPr>
              <a:t> يمكنك لأي شخص كتابة تعليمات برمجية، فهذا أمر يمكن تحقيقه ويحمل متعة. </a:t>
            </a:r>
            <a:endParaRPr lang="ar-SA" b="0" u="none" dirty="0"/>
          </a:p>
          <a:p>
            <a:pPr algn="r" rtl="1"/>
            <a:endParaRPr lang="ar-SA" altLang="en-US" dirty="0"/>
          </a:p>
          <a:p>
            <a:pPr algn="r" rtl="1"/>
            <a:r>
              <a:rPr lang="ar-SA" altLang="en-US" b="1" u="sng" dirty="0">
                <a:latin typeface="Arial"/>
                <a:cs typeface="Arial"/>
              </a:rPr>
              <a:t>تعليمات الصور الخاصة بهذه الشريحة:</a:t>
            </a:r>
          </a:p>
          <a:p>
            <a:pPr algn="r" rtl="1"/>
            <a:endParaRPr lang="ar-SA" altLang="en-US" b="1" u="sng" dirty="0"/>
          </a:p>
          <a:p>
            <a:pPr algn="r" rtl="1"/>
            <a:r>
              <a:rPr lang="ar-SA" dirty="0">
                <a:latin typeface="Arial"/>
                <a:cs typeface="Arial"/>
              </a:rPr>
              <a:t>إذا كانت هذه الصورة سيتم تبادلها، فتأكد أنها تناسب المعايير التالية: </a:t>
            </a:r>
            <a:endParaRPr lang="ar-SA" altLang="en-US" dirty="0">
              <a:cs typeface="Arial"/>
            </a:endParaRPr>
          </a:p>
          <a:p>
            <a:pPr lvl="1" algn="r" rtl="1">
              <a:buFontTx/>
              <a:buChar char="•"/>
            </a:pPr>
            <a:r>
              <a:rPr lang="ar-SA" dirty="0">
                <a:latin typeface="Arial"/>
                <a:cs typeface="Arial"/>
              </a:rPr>
              <a:t> مجموعة من الشباب يظهرون معًا، يمرحون معًا.</a:t>
            </a:r>
            <a:endParaRPr lang="ar-SA" altLang="en-US" dirty="0"/>
          </a:p>
          <a:p>
            <a:pPr algn="r" rtl="1">
              <a:spcBef>
                <a:spcPct val="0"/>
              </a:spcBef>
            </a:pPr>
            <a:endParaRPr lang="ar-SA" altLang="en-US" dirty="0"/>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61025062-6228-4EFE-B930-615BFB44F31B}" type="slidenum">
              <a:rPr lang="en-US" altLang="en-US" sz="1200"/>
              <a:pPr/>
              <a:t>14</a:t>
            </a:fld>
            <a:endParaRPr lang="ar-SA"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a:latin typeface="Arial"/>
                <a:cs typeface="Arial"/>
              </a:rPr>
              <a:t>نموذج البرنامج النصي:</a:t>
            </a:r>
          </a:p>
          <a:p>
            <a:pPr algn="r" rtl="1"/>
            <a:endParaRPr lang="ar-SA" altLang="en-US" b="1" u="sng" dirty="0"/>
          </a:p>
          <a:p>
            <a:pPr algn="r" rtl="1"/>
            <a:r>
              <a:rPr lang="ar-SA" dirty="0">
                <a:latin typeface="Arial"/>
                <a:cs typeface="Arial"/>
              </a:rPr>
              <a:t>"ماذا تحب أن تفعل بمشاركة أصدقائك؟ يمكن أن يكون ذلك أي شيء على الإطلاق – التطوع، ممارسة الرياضة، الموضة، ألعاب الفيديو.”</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تحديد موضع التعليمات البرمجية باعتبارها نشاطًا اجتماعيًا، وهو الاختيار الأكثر احتمالاً أن يستثمر فيه الشباب طاقتهم.</a:t>
            </a: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B2FF8F7D-7AE3-453C-988E-8686BE511A8D}" type="slidenum">
              <a:rPr lang="en-US" altLang="en-US" sz="1200"/>
              <a:pPr/>
              <a:t>15</a:t>
            </a:fld>
            <a:endParaRPr lang="ar-SA"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a:latin typeface="Arial"/>
                <a:cs typeface="Arial"/>
              </a:rPr>
              <a:t>نموذج البرنامج النصي:</a:t>
            </a:r>
          </a:p>
          <a:p>
            <a:pPr algn="r" rtl="1"/>
            <a:endParaRPr lang="ar-SA" altLang="en-US" b="1" u="sng" dirty="0"/>
          </a:p>
          <a:p>
            <a:pPr algn="r" rtl="1"/>
            <a:r>
              <a:rPr lang="ar-SA" dirty="0">
                <a:latin typeface="Arial"/>
                <a:cs typeface="Arial"/>
              </a:rPr>
              <a:t>"يمكن أن تكون التعليمات البرمجية فعليًا ذات صلة بجميع الأشياء التي تحب القيام بها!”</a:t>
            </a:r>
          </a:p>
          <a:p>
            <a:pPr algn="r" rtl="1"/>
            <a:endParaRPr lang="ar-SA" altLang="en-US" dirty="0"/>
          </a:p>
          <a:p>
            <a:pPr algn="r" rtl="1"/>
            <a:r>
              <a:rPr lang="ar-SA" altLang="en-US" u="none" dirty="0">
                <a:latin typeface="Arial"/>
                <a:cs typeface="Arial"/>
              </a:rPr>
              <a:t>* أمثلة يمكن ذكرها</a:t>
            </a:r>
            <a:endParaRPr lang="ar-SA" altLang="en-US" u="sng" dirty="0"/>
          </a:p>
          <a:p>
            <a:pPr marL="628650" lvl="1" indent="-171450" algn="r" rtl="1">
              <a:buFontTx/>
              <a:buChar char="•"/>
            </a:pPr>
            <a:r>
              <a:rPr lang="ar-SA" dirty="0">
                <a:latin typeface="Arial"/>
                <a:cs typeface="Arial"/>
              </a:rPr>
              <a:t>إذا كان هناك شخص يهتم بـ </a:t>
            </a:r>
            <a:r>
              <a:rPr lang="ar-SA" altLang="en-US" b="1" dirty="0">
                <a:latin typeface="Arial"/>
                <a:cs typeface="Arial"/>
              </a:rPr>
              <a:t>ألعاب الفيديو</a:t>
            </a:r>
            <a:r>
              <a:rPr lang="ar-SA" dirty="0">
                <a:latin typeface="Arial"/>
                <a:cs typeface="Arial"/>
              </a:rPr>
              <a:t>، فيمكنه استخدام التعليمات البرمجية لكي يقوم بتصميم هذه الألعاب لصالحه.</a:t>
            </a:r>
          </a:p>
          <a:p>
            <a:pPr marL="628650" lvl="1" indent="-171450" algn="r" rtl="1">
              <a:buFontTx/>
              <a:buChar char="•"/>
            </a:pPr>
            <a:r>
              <a:rPr lang="ar-SA" dirty="0">
                <a:latin typeface="Arial"/>
                <a:cs typeface="Arial"/>
              </a:rPr>
              <a:t>الناس الذين يهتمون بـ </a:t>
            </a:r>
            <a:r>
              <a:rPr lang="ar-SA" altLang="en-US" b="1" dirty="0">
                <a:latin typeface="Arial"/>
                <a:cs typeface="Arial"/>
              </a:rPr>
              <a:t>الموضة</a:t>
            </a:r>
            <a:r>
              <a:rPr lang="ar-SA" dirty="0">
                <a:latin typeface="Arial"/>
                <a:cs typeface="Arial"/>
              </a:rPr>
              <a:t>، يمكنهم عمل مدونتهم الخاصة التي تروج للتلميحات المتعلقة بالموضة الخاصة بهم.</a:t>
            </a:r>
          </a:p>
          <a:p>
            <a:pPr marL="628650" lvl="1" indent="-171450" algn="r" rtl="1">
              <a:buFontTx/>
              <a:buChar char="•"/>
            </a:pPr>
            <a:r>
              <a:rPr lang="ar-SA" dirty="0">
                <a:latin typeface="Arial"/>
                <a:cs typeface="Arial"/>
              </a:rPr>
              <a:t>المشاركون الذين يهتمون بـ </a:t>
            </a:r>
            <a:r>
              <a:rPr lang="ar-SA" altLang="en-US" b="1" dirty="0">
                <a:latin typeface="Arial"/>
                <a:cs typeface="Arial"/>
              </a:rPr>
              <a:t>الأدب</a:t>
            </a:r>
            <a:r>
              <a:rPr lang="ar-SA" dirty="0">
                <a:latin typeface="Arial"/>
                <a:cs typeface="Arial"/>
              </a:rPr>
              <a:t>، يمكنهم تصميم موقع يشارك "ما يجب قراءته" لهذا الشهر ووجهات نظرهم الشخصية. </a:t>
            </a:r>
          </a:p>
          <a:p>
            <a:pPr marL="628650" lvl="1" indent="-171450"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إبراز الأهمية الخاصة بالسلطة الاجتماعية في هذه المرحلة العمرية، فمن الضروري أن نعكس أن التعليمات البرمجية يمكن تطبيقها على </a:t>
            </a:r>
            <a:r>
              <a:rPr lang="ar-SA" altLang="en-US" i="0" dirty="0">
                <a:latin typeface="Arial"/>
                <a:cs typeface="Arial"/>
              </a:rPr>
              <a:t>أي</a:t>
            </a:r>
            <a:r>
              <a:rPr lang="ar-SA" dirty="0">
                <a:latin typeface="Arial"/>
                <a:cs typeface="Arial"/>
              </a:rPr>
              <a:t> مجال من مجالات الحياة، ولا يعد ذلك انحرافًا عن المعتاد. </a:t>
            </a:r>
          </a:p>
          <a:p>
            <a:pPr algn="r" rtl="1"/>
            <a:endParaRPr lang="ar-SA" altLang="en-US" dirty="0"/>
          </a:p>
          <a:p>
            <a:pPr algn="r" rtl="1"/>
            <a:r>
              <a:rPr lang="ar-SA" altLang="en-US" b="1" u="sng" dirty="0">
                <a:latin typeface="Arial"/>
                <a:cs typeface="Arial"/>
              </a:rPr>
              <a:t>تعليمات الصور الخاصة بهذه الشريحة:</a:t>
            </a:r>
          </a:p>
          <a:p>
            <a:pPr algn="r" rtl="1"/>
            <a:endParaRPr lang="ar-SA" altLang="en-US" b="1" u="sng" dirty="0"/>
          </a:p>
          <a:p>
            <a:pPr algn="r" rtl="1"/>
            <a:r>
              <a:rPr lang="ar-SA" dirty="0">
                <a:latin typeface="Arial"/>
                <a:cs typeface="Arial"/>
              </a:rPr>
              <a:t>بالنسبة لهذه الصورة، فقد قمنا بتضمين صورة شرارات لامعة، وذلك لتأكيد تصاعد بريق الفهم الجديد للتعليمات البرمجية.</a:t>
            </a:r>
          </a:p>
          <a:p>
            <a:pPr algn="r" rtl="1"/>
            <a:endParaRPr lang="ar-SA" altLang="en-US" dirty="0"/>
          </a:p>
          <a:p>
            <a:pPr algn="r" rtl="1"/>
            <a:r>
              <a:rPr lang="ar-SA" dirty="0">
                <a:latin typeface="Arial"/>
                <a:cs typeface="Arial"/>
              </a:rPr>
              <a:t>إذا كانت هذه الصورة سيتم تبادلها، فتأكد أنها تناسب المعايير التالية: </a:t>
            </a:r>
            <a:endParaRPr lang="ar-SA" altLang="en-US" dirty="0">
              <a:cs typeface="Arial"/>
            </a:endParaRPr>
          </a:p>
          <a:p>
            <a:pPr lvl="1" algn="r" rtl="1">
              <a:buFontTx/>
              <a:buChar char="•"/>
            </a:pPr>
            <a:r>
              <a:rPr lang="ar-SA" dirty="0">
                <a:latin typeface="Arial"/>
                <a:cs typeface="Arial"/>
              </a:rPr>
              <a:t> صورة أو .gifتمثل بدء عمل شيء جديد، أو توسيع الآفاق.</a:t>
            </a:r>
            <a:endParaRPr lang="ar-SA" altLang="en-US" dirty="0">
              <a:cs typeface="Arial"/>
            </a:endParaRPr>
          </a:p>
          <a:p>
            <a:pPr algn="r" rtl="1">
              <a:spcBef>
                <a:spcPct val="0"/>
              </a:spcBef>
            </a:pPr>
            <a:endParaRPr lang="ar-SA" altLang="en-US" dirty="0"/>
          </a:p>
          <a:p>
            <a:pPr algn="r" rtl="1">
              <a:spcBef>
                <a:spcPct val="0"/>
              </a:spcBef>
            </a:pPr>
            <a:endParaRPr lang="ar-SA" altLang="en-US" dirty="0"/>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D67B4C8A-4A44-4CD7-B907-984DFD56CEE5}" type="slidenum">
              <a:rPr lang="en-US" altLang="en-US" sz="1200"/>
              <a:pPr/>
              <a:t>16</a:t>
            </a:fld>
            <a:endParaRPr lang="ar-SA"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a:latin typeface="Arial"/>
                <a:cs typeface="Arial"/>
              </a:rPr>
              <a:t>نموذج البرنامج النصي:</a:t>
            </a:r>
          </a:p>
          <a:p>
            <a:pPr algn="r" rtl="1"/>
            <a:endParaRPr lang="ar-SA" altLang="en-US" b="1" u="sng" dirty="0"/>
          </a:p>
          <a:p>
            <a:pPr algn="r" rtl="1"/>
            <a:r>
              <a:rPr lang="ar-SA" dirty="0">
                <a:latin typeface="Arial"/>
                <a:cs typeface="Arial"/>
              </a:rPr>
              <a:t>”سنبدأ قريبًا، لذا، أنا أريد منك أن تفكر في كل شيء تكلمنا عنه أثناء اللعب، وفكر في الطريقة التي يمكنك من خلالها تطبيق التعليمات البرمجية في حياتك اليومية.”</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لضمان أن يفكر الطلاب في كل شيء شاهدوه في العرض التقديمي أثناء مشاركتهم في Hour of Code</a:t>
            </a:r>
            <a:r>
              <a:rPr lang="ar-SA" altLang="en-US" baseline="30000" dirty="0">
                <a:latin typeface="Arial"/>
                <a:cs typeface="Arial"/>
              </a:rPr>
              <a:t>TM</a:t>
            </a:r>
            <a:r>
              <a:rPr lang="ar-SA" dirty="0">
                <a:latin typeface="Arial"/>
                <a:cs typeface="Arial"/>
              </a:rPr>
              <a:t>. </a:t>
            </a:r>
          </a:p>
          <a:p>
            <a:pPr algn="r" rtl="1"/>
            <a:endParaRPr lang="ar-SA" altLang="en-US" dirty="0"/>
          </a:p>
          <a:p>
            <a:pPr algn="r" rtl="1"/>
            <a:r>
              <a:rPr lang="ar-SA" altLang="en-US" b="1" u="sng" dirty="0">
                <a:latin typeface="Arial"/>
                <a:cs typeface="Arial"/>
              </a:rPr>
              <a:t>تعليمات الصور الخاصة بهذه الشريحة:</a:t>
            </a:r>
          </a:p>
          <a:p>
            <a:pPr algn="r" rtl="1"/>
            <a:r>
              <a:rPr lang="ar-SA" dirty="0">
                <a:latin typeface="Arial"/>
                <a:cs typeface="Arial"/>
              </a:rPr>
              <a:t>بالنسبة لهذه الصورة، فقد قمنا بتضمين صورة التقطها مصور، وإعادة التأكيد على أن التعليمات البرمجية يمكن أن تكون مفيدة للعديد من الاهتمامات.</a:t>
            </a:r>
          </a:p>
          <a:p>
            <a:pPr algn="r" rtl="1"/>
            <a:endParaRPr lang="ar-SA" altLang="en-US" dirty="0"/>
          </a:p>
          <a:p>
            <a:pPr algn="r" rtl="1"/>
            <a:r>
              <a:rPr lang="ar-SA" dirty="0">
                <a:latin typeface="Arial"/>
                <a:cs typeface="Arial"/>
              </a:rPr>
              <a:t>إذا كانت هذه الصورة سيتم تبادلها، فتأكد أنها تناسب المعايير التالية: </a:t>
            </a:r>
            <a:endParaRPr lang="ar-SA" altLang="en-US" dirty="0">
              <a:cs typeface="Arial"/>
            </a:endParaRPr>
          </a:p>
          <a:p>
            <a:pPr lvl="1" algn="r" rtl="1">
              <a:buFontTx/>
              <a:buChar char="•"/>
            </a:pPr>
            <a:r>
              <a:rPr lang="ar-SA" dirty="0">
                <a:latin typeface="Arial"/>
                <a:cs typeface="Arial"/>
              </a:rPr>
              <a:t>  صورة أو .gifلشيء غير مرتبط بالتعليمات البرمجية عادةً.</a:t>
            </a:r>
            <a:endParaRPr lang="ar-SA" altLang="en-US" dirty="0"/>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39F9C4D1-9E63-4CC0-8B52-42B4457D5BF5}" type="slidenum">
              <a:rPr lang="en-US" altLang="en-US" sz="1200"/>
              <a:pPr/>
              <a:t>17</a:t>
            </a:fld>
            <a:endParaRPr lang="ar-SA"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a:latin typeface="Arial"/>
                <a:cs typeface="Arial"/>
              </a:rPr>
              <a:t>نموذج البرنامج النصي:</a:t>
            </a:r>
          </a:p>
          <a:p>
            <a:pPr algn="r" rtl="1"/>
            <a:endParaRPr lang="ar-SA" altLang="en-US" b="1" u="sng" dirty="0"/>
          </a:p>
          <a:p>
            <a:pPr algn="r" rtl="1"/>
            <a:r>
              <a:rPr lang="ar-SA" dirty="0">
                <a:latin typeface="Arial"/>
                <a:cs typeface="Arial"/>
              </a:rPr>
              <a:t>"حسنًا، هيا نبدأ!”</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تقديم Hour of Code</a:t>
            </a:r>
            <a:r>
              <a:rPr lang="ar-SA" altLang="en-US" baseline="30000" dirty="0">
                <a:latin typeface="Arial"/>
                <a:cs typeface="Arial"/>
              </a:rPr>
              <a:t>TM</a:t>
            </a:r>
            <a:r>
              <a:rPr lang="ar-SA" dirty="0">
                <a:latin typeface="Arial"/>
                <a:cs typeface="Arial"/>
              </a:rPr>
              <a:t>.</a:t>
            </a:r>
          </a:p>
          <a:p>
            <a:pPr algn="r" rtl="1"/>
            <a:endParaRPr lang="ar-SA" altLang="en-US" dirty="0"/>
          </a:p>
          <a:p>
            <a:pPr algn="r" rtl="1"/>
            <a:r>
              <a:rPr lang="ar-SA" altLang="en-US" b="1" u="sng" dirty="0">
                <a:latin typeface="Arial"/>
                <a:cs typeface="Arial"/>
              </a:rPr>
              <a:t>تعليمات الصور الخاصة بهذه الشريحة:</a:t>
            </a:r>
          </a:p>
          <a:p>
            <a:pPr algn="r" rtl="1"/>
            <a:endParaRPr lang="ar-SA" altLang="en-US" b="1" u="sng" dirty="0"/>
          </a:p>
          <a:p>
            <a:pPr algn="r" rtl="1"/>
            <a:r>
              <a:rPr lang="ar-SA" dirty="0">
                <a:latin typeface="Arial"/>
                <a:cs typeface="Arial"/>
              </a:rPr>
              <a:t>إذا كانت هذه الصورة سيتم تبادلها، فتأكد أنها تناسب المعايير التالية: </a:t>
            </a:r>
            <a:endParaRPr lang="ar-SA" altLang="en-US" dirty="0">
              <a:cs typeface="Arial"/>
            </a:endParaRPr>
          </a:p>
          <a:p>
            <a:pPr lvl="1" algn="r" rtl="1">
              <a:buFontTx/>
              <a:buChar char="•"/>
            </a:pPr>
            <a:r>
              <a:rPr lang="ar-SA" dirty="0">
                <a:latin typeface="Arial"/>
                <a:cs typeface="Arial"/>
              </a:rPr>
              <a:t>  صورة أو .gifلشباب تبدو عليهم الفرحة.</a:t>
            </a:r>
          </a:p>
          <a:p>
            <a:pPr algn="r" rtl="1">
              <a:buFontTx/>
              <a:buChar char="•"/>
            </a:pPr>
            <a:endParaRPr lang="ar-SA" altLang="en-US" dirty="0"/>
          </a:p>
          <a:p>
            <a:pPr algn="r" rtl="1">
              <a:spcBef>
                <a:spcPct val="0"/>
              </a:spcBef>
            </a:pPr>
            <a:endParaRPr lang="ar-SA" altLang="en-US" dirty="0"/>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B56BF592-1310-4754-A91A-E125D7818A1C}" type="slidenum">
              <a:rPr lang="en-US" altLang="en-US" sz="1200"/>
              <a:pPr/>
              <a:t>18</a:t>
            </a:fld>
            <a:endParaRPr lang="ar-SA"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ar-SA" b="1" u="sng" dirty="0">
                <a:latin typeface="Arial"/>
                <a:cs typeface="Arial"/>
              </a:rPr>
              <a:t>نموذج البرنامج النصي: </a:t>
            </a:r>
          </a:p>
          <a:p>
            <a:pPr rtl="1"/>
            <a:endParaRPr lang="ar-SA" b="1" u="sng"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b="0" u="none" dirty="0">
                <a:latin typeface="Arial"/>
                <a:cs typeface="Arial"/>
              </a:rPr>
              <a:t>"هل أنت مستعد لبدء كتابة التعليمات البرمجية؟ لنبدأ! “</a:t>
            </a:r>
            <a:r>
              <a:rPr lang="ar-SA" b="0" u="none" baseline="0" dirty="0">
                <a:latin typeface="Arial"/>
                <a:cs typeface="Arial"/>
              </a:rPr>
              <a:t>بالنسبة لدرس اليوم من دروس </a:t>
            </a:r>
            <a:r>
              <a:rPr lang="ar-SA" sz="1200" dirty="0">
                <a:solidFill>
                  <a:schemeClr val="bg1"/>
                </a:solidFill>
                <a:latin typeface="Arial"/>
                <a:cs typeface="Arial"/>
              </a:rPr>
              <a:t>Hour of Code</a:t>
            </a:r>
            <a:r>
              <a:rPr lang="en-US" sz="1200" baseline="30000" dirty="0">
                <a:solidFill>
                  <a:schemeClr val="bg1"/>
                </a:solidFill>
                <a:latin typeface="Arial"/>
                <a:cs typeface="Arial"/>
              </a:rPr>
              <a:t>TM</a:t>
            </a:r>
            <a:r>
              <a:rPr lang="ar-SA" b="0" u="none" baseline="0" dirty="0">
                <a:latin typeface="Arial"/>
                <a:cs typeface="Arial"/>
              </a:rPr>
              <a:t>، سوف نتعلم من خلال</a:t>
            </a:r>
            <a:r>
              <a:rPr lang="ar-SA" sz="1200" kern="1200" dirty="0">
                <a:solidFill>
                  <a:schemeClr val="tx1"/>
                </a:solidFill>
                <a:effectLst/>
                <a:latin typeface="Arial"/>
                <a:cs typeface="Arial"/>
              </a:rPr>
              <a:t> درس تعليمي مستوحى من لعبة Minecraft</a:t>
            </a:r>
            <a:r>
              <a:rPr lang="ar-SA" b="0" u="none" baseline="0" dirty="0">
                <a:latin typeface="Arial"/>
                <a:cs typeface="Arial"/>
              </a:rPr>
              <a:t>! يستخدم </a:t>
            </a:r>
            <a:r>
              <a:rPr lang="ar-SA" sz="1200" kern="1200" dirty="0">
                <a:solidFill>
                  <a:schemeClr val="tx1"/>
                </a:solidFill>
                <a:effectLst/>
                <a:latin typeface="Arial"/>
                <a:cs typeface="Arial"/>
              </a:rPr>
              <a:t>البرنامج التعليمي الشخصيات والمفاهيم من لعبة فيديو Minecraft، ولكنها ليست اللعبة نفسها.</a:t>
            </a:r>
            <a:r>
              <a:rPr lang="ar-SA" dirty="0">
                <a:latin typeface="Arial"/>
                <a:cs typeface="Arial"/>
              </a:rPr>
              <a:t> </a:t>
            </a:r>
            <a:r>
              <a:rPr lang="ar-SA" sz="1200" kern="1200" dirty="0">
                <a:solidFill>
                  <a:schemeClr val="tx1"/>
                </a:solidFill>
                <a:effectLst/>
                <a:latin typeface="Arial"/>
                <a:cs typeface="Arial"/>
              </a:rPr>
              <a:t>في الدرس التعليمي Minecraft Hour of Code</a:t>
            </a:r>
            <a:r>
              <a:rPr lang="en-US" b="0" u="none" baseline="30000" dirty="0">
                <a:latin typeface="Arial"/>
                <a:cs typeface="Arial"/>
              </a:rPr>
              <a:t>TM</a:t>
            </a:r>
            <a:r>
              <a:rPr lang="ar-SA" sz="1200" kern="1200" dirty="0">
                <a:solidFill>
                  <a:schemeClr val="tx1"/>
                </a:solidFill>
                <a:effectLst/>
                <a:latin typeface="Arial"/>
                <a:cs typeface="Arial"/>
              </a:rPr>
              <a:t>، سوف تقابل "الوكيل" وسوف تتعلم وتستخدم تقنيات التعليمات البرمجية مثل الحلقات، والتصحيح، والوظائف لتصميم حلول الألغاز الخاصة بك ومشاهدة الوكيل وهو ينفذ الأوامر التي أصدرتها.”</a:t>
            </a:r>
            <a:endParaRPr lang="ar-SA" sz="1200" b="0" baseline="0" dirty="0"/>
          </a:p>
          <a:p>
            <a:pPr rtl="1"/>
            <a:endParaRPr lang="ar-SA" b="0" u="none" dirty="0"/>
          </a:p>
          <a:p>
            <a:pPr rtl="1"/>
            <a:endParaRPr lang="ar-SA" b="0" u="none" dirty="0"/>
          </a:p>
          <a:p>
            <a:pPr rtl="1"/>
            <a:endParaRPr lang="ar-SA" b="1" u="sng" dirty="0"/>
          </a:p>
          <a:p>
            <a:pPr algn="r" rtl="1"/>
            <a:r>
              <a:rPr lang="ar-SA" b="1" u="sng" dirty="0">
                <a:latin typeface="Arial"/>
                <a:cs typeface="Arial"/>
              </a:rPr>
              <a:t>هدف الشريحة: </a:t>
            </a:r>
          </a:p>
          <a:p>
            <a:pPr marL="0" marR="0" lvl="0" indent="0" algn="l" defTabSz="914400" rtl="1" eaLnBrk="1" fontAlgn="auto" latinLnBrk="0" hangingPunct="1">
              <a:lnSpc>
                <a:spcPct val="100000"/>
              </a:lnSpc>
              <a:spcBef>
                <a:spcPts val="0"/>
              </a:spcBef>
              <a:spcAft>
                <a:spcPts val="0"/>
              </a:spcAft>
              <a:buClrTx/>
              <a:buSzTx/>
              <a:buFontTx/>
              <a:buNone/>
              <a:tabLst/>
              <a:defRPr/>
            </a:pPr>
            <a:endParaRPr lang="ar-SA" b="0" u="none"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sz="1200" dirty="0">
                <a:solidFill>
                  <a:schemeClr val="bg1"/>
                </a:solidFill>
                <a:latin typeface="Arial"/>
                <a:cs typeface="Arial"/>
              </a:rPr>
              <a:t>لشرح Hour of Code</a:t>
            </a:r>
            <a:r>
              <a:rPr lang="en-US" sz="1200" baseline="30000" dirty="0">
                <a:solidFill>
                  <a:schemeClr val="bg1"/>
                </a:solidFill>
                <a:latin typeface="Arial"/>
                <a:cs typeface="Arial"/>
              </a:rPr>
              <a:t>TM</a:t>
            </a:r>
            <a:endParaRPr lang="ar-SA" sz="1200" dirty="0">
              <a:solidFill>
                <a:schemeClr val="bg1"/>
              </a:solidFill>
              <a:latin typeface="Arial"/>
              <a:cs typeface="Arial"/>
            </a:endParaRPr>
          </a:p>
          <a:p>
            <a:pPr rtl="1"/>
            <a:endParaRPr lang="ar-SA" b="1"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b="1" u="sng" dirty="0">
                <a:latin typeface="Arial"/>
                <a:cs typeface="Arial"/>
              </a:rPr>
              <a:t>ملاحظة لمنظم الفعاليات:</a:t>
            </a:r>
          </a:p>
          <a:p>
            <a:pPr algn="r" rtl="1">
              <a:defRPr/>
            </a:pPr>
            <a:r>
              <a:rPr lang="ar-SA" b="0" dirty="0">
                <a:latin typeface="Arial"/>
                <a:cs typeface="Arial"/>
              </a:rPr>
              <a:t>هناك أكثر من درس من دروس Minecraft التعليمية. </a:t>
            </a:r>
            <a:r>
              <a:rPr lang="ar-SA" dirty="0">
                <a:latin typeface="Arial"/>
                <a:cs typeface="Arial"/>
              </a:rPr>
              <a:t>ابدأ مع البرنامج التعليمي لهذا العام واستفد من الدروس الأخرى، إذا كانت تنتهي في وقت مبكر</a:t>
            </a:r>
            <a:r>
              <a:rPr lang="ar-SA" b="0" dirty="0">
                <a:latin typeface="Arial"/>
                <a:cs typeface="Arial"/>
              </a:rPr>
              <a:t>. يقوم كل درس من هذه الدروس التعليمية بتعليم مفاهيم مختلفة لذا فالاستفادة </a:t>
            </a:r>
            <a:r>
              <a:rPr lang="ar-SA" dirty="0">
                <a:latin typeface="Arial"/>
                <a:cs typeface="Arial"/>
              </a:rPr>
              <a:t>من</a:t>
            </a:r>
            <a:r>
              <a:rPr lang="ar-SA" b="0" dirty="0">
                <a:latin typeface="Arial"/>
                <a:cs typeface="Arial"/>
              </a:rPr>
              <a:t> كافة الدروس تعد فكرة رائعة!</a:t>
            </a:r>
            <a:r>
              <a:rPr lang="ar-SA" dirty="0">
                <a:latin typeface="Arial"/>
                <a:cs typeface="Arial"/>
              </a:rPr>
              <a:t> </a:t>
            </a:r>
            <a:endParaRPr lang="ar-SA" b="0" dirty="0"/>
          </a:p>
          <a:p>
            <a:pPr rtl="1"/>
            <a:endParaRPr lang="ar-SA" sz="1200" b="1" u="sng" kern="1200" baseline="0" dirty="0">
              <a:solidFill>
                <a:schemeClr val="tx1"/>
              </a:solidFill>
              <a:effectLst/>
              <a:latin typeface="Arial"/>
              <a:ea typeface="Arial"/>
              <a:cs typeface="Arial"/>
            </a:endParaRPr>
          </a:p>
          <a:p>
            <a:pPr algn="r" rtl="1"/>
            <a:r>
              <a:rPr lang="ar-SA" sz="1200" kern="1200" dirty="0">
                <a:solidFill>
                  <a:schemeClr val="tx1"/>
                </a:solidFill>
                <a:effectLst/>
                <a:latin typeface="Arial"/>
                <a:cs typeface="Arial"/>
              </a:rPr>
              <a:t>إذا كنت لا تستطيع إعطاء كل مشارك جهازًا خاصًا، فحاول تجميع المشاركين في مجموعات زوجية مع شخص آخر وقم بتبديل المجموعات على الخطوات المختلفة لكل درس وبذلك يتمكن كل شخص من الحصول على فرصة للنشاط والملاحظة. ونحن نقترح أن يعمل المشاركون بشكل فردي في الألغاز. </a:t>
            </a:r>
          </a:p>
          <a:p>
            <a:pPr marL="171450" marR="0" indent="-171450" algn="r" defTabSz="914400" rtl="1" eaLnBrk="1" fontAlgn="auto" latinLnBrk="0" hangingPunct="1">
              <a:lnSpc>
                <a:spcPct val="100000"/>
              </a:lnSpc>
              <a:spcBef>
                <a:spcPts val="0"/>
              </a:spcBef>
              <a:spcAft>
                <a:spcPts val="0"/>
              </a:spcAft>
              <a:buClrTx/>
              <a:buSzTx/>
              <a:buFont typeface="Arial"/>
              <a:buChar char="•"/>
              <a:tabLst/>
              <a:defRPr/>
            </a:pPr>
            <a:r>
              <a:rPr lang="ar-SA" sz="1200" kern="1200" dirty="0">
                <a:solidFill>
                  <a:schemeClr val="tx1"/>
                </a:solidFill>
                <a:effectLst/>
                <a:latin typeface="Arial"/>
                <a:cs typeface="Arial"/>
              </a:rPr>
              <a:t>بعد خمسة عشر دقيقة، قم بتهنئة المجموعة على التقدم المحرز والتعليمة البرمجية التي كتبوها.</a:t>
            </a:r>
          </a:p>
          <a:p>
            <a:pPr marL="171450" marR="0" lvl="0" indent="-171450" algn="r" defTabSz="914400" rtl="1" eaLnBrk="1" fontAlgn="auto" latinLnBrk="0" hangingPunct="1">
              <a:lnSpc>
                <a:spcPct val="100000"/>
              </a:lnSpc>
              <a:spcBef>
                <a:spcPts val="0"/>
              </a:spcBef>
              <a:spcAft>
                <a:spcPts val="0"/>
              </a:spcAft>
              <a:buClrTx/>
              <a:buSzTx/>
              <a:buFont typeface="Arial"/>
              <a:buChar char="•"/>
              <a:tabLst/>
              <a:defRPr/>
            </a:pPr>
            <a:r>
              <a:rPr lang="ar-SA" sz="1200" b="0" u="none" kern="1200" dirty="0">
                <a:solidFill>
                  <a:schemeClr val="tx1"/>
                </a:solidFill>
                <a:effectLst/>
                <a:latin typeface="Arial"/>
                <a:cs typeface="Arial"/>
              </a:rPr>
              <a:t>للمشاركين الذين يكملون البرنامج التعليمي و / أو الأكثر تقدماً، قم بدعوتهم للعب من خلال البرنامج التعليمي باستخدام </a:t>
            </a:r>
            <a:r>
              <a:rPr lang="ar-SA" sz="1200" b="1" u="none" kern="1200" dirty="0">
                <a:solidFill>
                  <a:schemeClr val="tx1"/>
                </a:solidFill>
                <a:effectLst/>
                <a:latin typeface="Arial"/>
                <a:cs typeface="Arial"/>
              </a:rPr>
              <a:t>مسار الماس </a:t>
            </a:r>
            <a:r>
              <a:rPr lang="ar-SA" sz="1200" b="0" u="none" kern="1200" dirty="0">
                <a:solidFill>
                  <a:schemeClr val="tx1"/>
                </a:solidFill>
                <a:effectLst/>
                <a:latin typeface="Arial"/>
                <a:cs typeface="Arial"/>
              </a:rPr>
              <a:t>– والتي تشمل تحديثات برمجية إضافية تحتاج إلى إكمال من أجل استرداد الماس الموجود في المستوى.</a:t>
            </a:r>
            <a:endParaRPr lang="ar-SA" b="0" u="none" dirty="0"/>
          </a:p>
          <a:p>
            <a:pPr marL="0" marR="0" lvl="0" indent="0" algn="l" defTabSz="914400" rtl="1" eaLnBrk="1" fontAlgn="auto" latinLnBrk="0" hangingPunct="1">
              <a:lnSpc>
                <a:spcPct val="100000"/>
              </a:lnSpc>
              <a:spcBef>
                <a:spcPts val="0"/>
              </a:spcBef>
              <a:spcAft>
                <a:spcPts val="0"/>
              </a:spcAft>
              <a:buClrTx/>
              <a:buSzTx/>
              <a:buFontTx/>
              <a:buNone/>
              <a:tabLst/>
              <a:defRPr/>
            </a:pPr>
            <a:endParaRPr lang="ar-SA" b="0" dirty="0"/>
          </a:p>
          <a:p>
            <a:pPr marL="0" marR="0" lvl="0" indent="0" algn="l" defTabSz="914400" rtl="1" eaLnBrk="1" fontAlgn="auto" latinLnBrk="0" hangingPunct="1">
              <a:lnSpc>
                <a:spcPct val="100000"/>
              </a:lnSpc>
              <a:spcBef>
                <a:spcPts val="0"/>
              </a:spcBef>
              <a:spcAft>
                <a:spcPts val="0"/>
              </a:spcAft>
              <a:buClrTx/>
              <a:buSzTx/>
              <a:buFontTx/>
              <a:buNone/>
              <a:tabLst/>
              <a:defRPr/>
            </a:pPr>
            <a:endParaRPr lang="ar-SA" b="0" dirty="0"/>
          </a:p>
          <a:p>
            <a:pPr algn="r" rtl="1"/>
            <a:r>
              <a:rPr lang="ar-SA" dirty="0">
                <a:latin typeface="Arial"/>
                <a:cs typeface="Arial"/>
              </a:rPr>
              <a:t> </a:t>
            </a:r>
            <a:endParaRPr lang="ar-SA" dirty="0"/>
          </a:p>
        </p:txBody>
      </p:sp>
      <p:sp>
        <p:nvSpPr>
          <p:cNvPr id="4" name="Slide Number Placeholder 3"/>
          <p:cNvSpPr>
            <a:spLocks noGrp="1"/>
          </p:cNvSpPr>
          <p:nvPr>
            <p:ph type="sldNum" sz="quarter" idx="10"/>
          </p:nvPr>
        </p:nvSpPr>
        <p:spPr/>
        <p:txBody>
          <a:bodyPr/>
          <a:lstStyle/>
          <a:p>
            <a:pPr rtl="1"/>
            <a:fld id="{88F0EC2C-E6BA-F248-9EDA-113245C923E1}" type="slidenum">
              <a:rPr lang="en-US" smtClean="0"/>
              <a:t>19</a:t>
            </a:fld>
            <a:endParaRPr lang="ar-SA"/>
          </a:p>
        </p:txBody>
      </p:sp>
    </p:spTree>
    <p:extLst>
      <p:ext uri="{BB962C8B-B14F-4D97-AF65-F5344CB8AC3E}">
        <p14:creationId xmlns:p14="http://schemas.microsoft.com/office/powerpoint/2010/main" val="2253141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a:latin typeface="Arial"/>
                <a:cs typeface="Arial"/>
              </a:rPr>
              <a:t>نموذج البرنامج النصي:</a:t>
            </a:r>
          </a:p>
          <a:p>
            <a:pPr algn="r" rtl="1"/>
            <a:endParaRPr lang="ar-SA" altLang="en-US" b="1" u="sng" dirty="0"/>
          </a:p>
          <a:p>
            <a:pPr algn="r" rtl="1"/>
            <a:r>
              <a:rPr lang="ar-SA" dirty="0">
                <a:latin typeface="Arial"/>
                <a:cs typeface="Arial"/>
              </a:rPr>
              <a:t>"ربما تكون على علم بالفعل أن التعليمات البرمجية هي ما يستخدمه الناس لإعطاء تعليمات تكنولوجية. فأجهزة الكمبيوتر لا تفهم اللغة الإنجليزية، لذا يجب علينا إعطاءها الأوامر بلغة تفهمها. هذه اللغة هي التعليمات البرمجية! ما الذي قد لا تعرفه هو أن استخدام التعليمات البرمجية غير مخصص فقط لمهندسي البرامج والأشخاص العاملين في عالم التكنولوجيا، فالتعليمات البرمجية تعتبر مهارة رائعة يمكن لأي شخص تعلمها!" </a:t>
            </a:r>
          </a:p>
          <a:p>
            <a:pPr algn="r" rtl="1"/>
            <a:endParaRPr lang="ar-SA" altLang="en-US" b="1" u="sng" dirty="0"/>
          </a:p>
          <a:p>
            <a:pPr marL="0" marR="0" indent="0" algn="r" defTabSz="914400" rtl="1" eaLnBrk="1" fontAlgn="auto" latinLnBrk="0" hangingPunct="1">
              <a:lnSpc>
                <a:spcPct val="100000"/>
              </a:lnSpc>
              <a:spcBef>
                <a:spcPts val="0"/>
              </a:spcBef>
              <a:spcAft>
                <a:spcPts val="0"/>
              </a:spcAft>
              <a:buClrTx/>
              <a:buSzTx/>
              <a:buFontTx/>
              <a:buNone/>
              <a:tabLst/>
              <a:defRPr/>
            </a:pPr>
            <a:r>
              <a:rPr lang="ar-SA" b="1" u="sng" dirty="0">
                <a:latin typeface="Arial"/>
                <a:cs typeface="Arial"/>
              </a:rPr>
              <a:t>ملاحظة لمنظم الفعاليات:</a:t>
            </a:r>
            <a:endParaRPr lang="ar-SA" b="1" u="sng" baseline="0" noProof="1"/>
          </a:p>
          <a:p>
            <a:pPr algn="r" rtl="1"/>
            <a:r>
              <a:rPr lang="ar-SA" dirty="0">
                <a:latin typeface="Arial"/>
                <a:cs typeface="Arial"/>
              </a:rPr>
              <a:t>يتم عرض الفيديو تلقائيًا عندما تنتقل إلى الشريحة التالية. </a:t>
            </a:r>
          </a:p>
          <a:p>
            <a:pPr algn="r" rtl="1"/>
            <a:endParaRPr lang="ar-SA" altLang="en-US" dirty="0"/>
          </a:p>
          <a:p>
            <a:pPr algn="r" rtl="1"/>
            <a:r>
              <a:rPr lang="ar-SA" altLang="en-US" b="1" u="sng" dirty="0">
                <a:latin typeface="Arial"/>
                <a:cs typeface="Arial"/>
              </a:rPr>
              <a:t>هدف الشريحة: </a:t>
            </a:r>
          </a:p>
          <a:p>
            <a:pPr algn="r" rtl="1"/>
            <a:endParaRPr lang="ar-SA" altLang="en-US" b="1" u="sng" dirty="0"/>
          </a:p>
          <a:p>
            <a:pPr algn="r" rtl="1"/>
            <a:r>
              <a:rPr lang="ar-SA" dirty="0">
                <a:latin typeface="Arial"/>
                <a:cs typeface="Arial"/>
              </a:rPr>
              <a:t>ويهدف القسم التالي إلى تغيير المفاهيم الخاطئة المرتبطة بالتعليمات البرمجية بين العديد من الشباب</a:t>
            </a:r>
            <a:r>
              <a:rPr lang="ar-SA" altLang="en-US" noProof="1">
                <a:latin typeface="Arial"/>
                <a:cs typeface="Arial"/>
              </a:rPr>
              <a:t>.</a:t>
            </a:r>
          </a:p>
          <a:p>
            <a:pPr algn="r" rtl="1"/>
            <a:endParaRPr lang="ar-SA" altLang="en-US" dirty="0"/>
          </a:p>
          <a:p>
            <a:pPr algn="r" rtl="1"/>
            <a:r>
              <a:rPr lang="ar-SA" altLang="en-US" b="1" u="sng" dirty="0">
                <a:latin typeface="Arial"/>
                <a:cs typeface="Arial"/>
              </a:rPr>
              <a:t>تعليمات الصور الخاصة بهذه الشريحة:</a:t>
            </a:r>
          </a:p>
          <a:p>
            <a:pPr algn="r" rtl="1"/>
            <a:r>
              <a:rPr lang="ar-SA" dirty="0">
                <a:latin typeface="Arial"/>
                <a:cs typeface="Arial"/>
              </a:rPr>
              <a:t>إنها صورة لـ "التعليمة البرمجية المزدوجة لعالم </a:t>
            </a:r>
            <a:r>
              <a:rPr lang="ar-SA" altLang="en-US" noProof="0" dirty="0">
                <a:latin typeface="Arial"/>
                <a:cs typeface="Arial"/>
              </a:rPr>
              <a:t>Hello"</a:t>
            </a:r>
            <a:r>
              <a:rPr lang="ar-SA" dirty="0">
                <a:latin typeface="Arial"/>
                <a:cs typeface="Arial"/>
              </a:rPr>
              <a:t> تم تكراره 8 مرات.</a:t>
            </a:r>
            <a:endParaRPr lang="ar-SA" altLang="en-US" dirty="0">
              <a:cs typeface="Arial"/>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AB31259D-BC12-4094-91C2-47C138ED297B}" type="slidenum">
              <a:rPr lang="en-US" altLang="en-US" sz="1200"/>
              <a:pPr/>
              <a:t>2</a:t>
            </a:fld>
            <a:endParaRPr lang="ar-SA"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altLang="en-US" b="1" u="sng" dirty="0">
                <a:latin typeface="Arial"/>
                <a:cs typeface="Arial"/>
              </a:rPr>
              <a:t>نموذج البرنامج النصي:</a:t>
            </a:r>
          </a:p>
          <a:p>
            <a:pPr algn="r" rtl="1"/>
            <a:endParaRPr lang="ar-SA" b="0" u="none" dirty="0"/>
          </a:p>
          <a:p>
            <a:pPr algn="r" rtl="1"/>
            <a:r>
              <a:rPr lang="ar-SA" b="0" u="none" dirty="0">
                <a:latin typeface="Arial"/>
                <a:cs typeface="Arial"/>
              </a:rPr>
              <a:t>“انتقل الآن إلى code.org/Minecraft للبحث عن</a:t>
            </a:r>
            <a:r>
              <a:rPr lang="ar-SA" b="0" u="none" baseline="0" dirty="0">
                <a:latin typeface="Arial"/>
                <a:cs typeface="Arial"/>
              </a:rPr>
              <a:t> الدرس التعليمي "</a:t>
            </a:r>
            <a:r>
              <a:rPr lang="ar-SA" sz="1200" kern="1200" dirty="0">
                <a:solidFill>
                  <a:schemeClr val="tx1"/>
                </a:solidFill>
                <a:effectLst/>
                <a:latin typeface="Arial"/>
                <a:cs typeface="Arial"/>
              </a:rPr>
              <a:t>رحلة بطل Minecraft Hour of Code</a:t>
            </a:r>
            <a:r>
              <a:rPr lang="en-US" sz="1200" baseline="30000" dirty="0">
                <a:solidFill>
                  <a:schemeClr val="bg1"/>
                </a:solidFill>
                <a:latin typeface="Arial"/>
                <a:cs typeface="Arial"/>
              </a:rPr>
              <a:t>TM</a:t>
            </a:r>
            <a:r>
              <a:rPr lang="ar-SA" sz="1200" kern="1200" dirty="0">
                <a:solidFill>
                  <a:schemeClr val="tx1"/>
                </a:solidFill>
                <a:effectLst/>
                <a:latin typeface="Arial"/>
                <a:cs typeface="Arial"/>
              </a:rPr>
              <a:t>”</a:t>
            </a:r>
            <a:r>
              <a:rPr lang="ar-SA" b="0" u="none" baseline="0" dirty="0">
                <a:latin typeface="Arial"/>
                <a:cs typeface="Arial"/>
              </a:rPr>
              <a:t>وابدأ! ”</a:t>
            </a:r>
            <a:endParaRPr lang="ar-SA" b="1" u="sng" dirty="0"/>
          </a:p>
          <a:p>
            <a:pPr algn="r" rtl="1"/>
            <a:endParaRPr lang="ar-SA" b="1" u="sng"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لإتاحة الوقت للأفراد للحصول على البرنامج التعليمي.</a:t>
            </a:r>
          </a:p>
          <a:p>
            <a:pPr marL="0" marR="0" indent="0" algn="r" defTabSz="914400" rtl="1" eaLnBrk="1" fontAlgn="auto" latinLnBrk="0" hangingPunct="1">
              <a:lnSpc>
                <a:spcPct val="100000"/>
              </a:lnSpc>
              <a:spcBef>
                <a:spcPts val="0"/>
              </a:spcBef>
              <a:spcAft>
                <a:spcPts val="0"/>
              </a:spcAft>
              <a:buClrTx/>
              <a:buSzTx/>
              <a:buFontTx/>
              <a:buNone/>
              <a:tabLst/>
              <a:defRPr/>
            </a:pPr>
            <a:endParaRPr lang="ar-SA" b="0" u="none" baseline="0" dirty="0"/>
          </a:p>
          <a:p>
            <a:pPr algn="r" rtl="1"/>
            <a:r>
              <a:rPr lang="ar-SA" b="1" u="sng" baseline="0" dirty="0">
                <a:latin typeface="Arial"/>
                <a:cs typeface="Arial"/>
              </a:rPr>
              <a:t>ملاحظة لمنظم الفعاليات: </a:t>
            </a:r>
          </a:p>
          <a:p>
            <a:pPr marL="628650" lvl="1" indent="-171450" algn="r" rtl="1">
              <a:buFont typeface="Arial"/>
              <a:buChar char="•"/>
            </a:pPr>
            <a:r>
              <a:rPr lang="ar-SA" dirty="0">
                <a:latin typeface="Arial"/>
                <a:cs typeface="Arial"/>
              </a:rPr>
              <a:t>اجعل هذه الشريحة معروضة أثناء البرنامج التعليمي، وانتقل </a:t>
            </a:r>
            <a:r>
              <a:rPr lang="ar-SA" i="0" baseline="0" dirty="0">
                <a:latin typeface="Arial"/>
                <a:cs typeface="Arial"/>
              </a:rPr>
              <a:t>فقط</a:t>
            </a:r>
            <a:r>
              <a:rPr lang="ar-SA" dirty="0">
                <a:latin typeface="Arial"/>
                <a:cs typeface="Arial"/>
              </a:rPr>
              <a:t> إلى الشريحة التالية عندما تقترب مجموعتك من نهاية البرنامج التعليمي</a:t>
            </a:r>
          </a:p>
          <a:p>
            <a:pPr marL="628650" lvl="1" indent="-171450" algn="r" rtl="1">
              <a:buFont typeface="Arial"/>
              <a:buChar char="•"/>
            </a:pPr>
            <a:r>
              <a:rPr lang="ar-SA" dirty="0">
                <a:latin typeface="Arial"/>
                <a:cs typeface="Arial"/>
              </a:rPr>
              <a:t>في حالة تسجيل المشاركين في البرنامج التعليمي، سيتم تسجيل مستويات التقدم ويمكنهم الرجوع عند عدم إنهائهم. </a:t>
            </a:r>
          </a:p>
          <a:p>
            <a:pPr marL="628650" lvl="1" indent="-171450" algn="r" rtl="1">
              <a:buFont typeface="Arial"/>
              <a:buChar char="•"/>
            </a:pPr>
            <a:r>
              <a:rPr lang="ar-SA" sz="1200" kern="1200" dirty="0">
                <a:solidFill>
                  <a:schemeClr val="tx1"/>
                </a:solidFill>
                <a:effectLst/>
                <a:latin typeface="Arial"/>
                <a:cs typeface="Arial"/>
              </a:rPr>
              <a:t>وبما أن هناك لعب حر ومساحة لبناء أي شيء يرغبه الشخص، كن على حذر من المخاطر التي المصاحبة للأنشطة الشبابية والمحتويات التي يتم تكوينها بواسطة المستخدمين.</a:t>
            </a:r>
            <a:endParaRPr lang="ar-SA" baseline="0" dirty="0"/>
          </a:p>
          <a:p>
            <a:pPr marL="0" lvl="0" indent="0" algn="r" rtl="1">
              <a:buFont typeface="Arial"/>
              <a:buNone/>
            </a:pPr>
            <a:endParaRPr lang="ar-SA" baseline="0" dirty="0">
              <a:highlight>
                <a:srgbClr val="FFFF00"/>
              </a:highlight>
            </a:endParaRPr>
          </a:p>
          <a:p>
            <a:pPr marL="0" lvl="0" indent="0" algn="r" rtl="1">
              <a:buFont typeface="Arial"/>
              <a:buNone/>
            </a:pPr>
            <a:r>
              <a:rPr lang="ar-SA" altLang="en-US" b="1" u="sng" dirty="0">
                <a:latin typeface="Arial"/>
                <a:cs typeface="Arial"/>
              </a:rPr>
              <a:t>إذا كان الوقت لديك محدودًا:</a:t>
            </a:r>
            <a:endParaRPr lang="ar-SA" altLang="en-US" b="1" u="sng" dirty="0">
              <a:highlight>
                <a:srgbClr val="FFFF00"/>
              </a:highlight>
            </a:endParaRPr>
          </a:p>
          <a:p>
            <a:pPr marL="628650" lvl="1" indent="-171450" algn="r" rtl="1">
              <a:buFont typeface="Arial"/>
              <a:buChar char="•"/>
            </a:pPr>
            <a:r>
              <a:rPr lang="ar-SA" sz="1200" kern="1200" dirty="0">
                <a:solidFill>
                  <a:schemeClr val="tx1"/>
                </a:solidFill>
                <a:effectLst/>
                <a:highlight>
                  <a:srgbClr val="FFFF00"/>
                </a:highlight>
                <a:latin typeface="Arial"/>
                <a:cs typeface="Arial"/>
              </a:rPr>
              <a:t>استكمل أكبر عدد ممكن من الألغاز. الأطفال ممن يتمتعون بدهاء تكنولوجي يمكنهم إكمال ذلك في 50-60 دقيقة.</a:t>
            </a:r>
          </a:p>
          <a:p>
            <a:pPr marL="628650" lvl="1" indent="-171450" algn="r" rtl="1">
              <a:buFont typeface="Arial"/>
              <a:buChar char="•"/>
            </a:pPr>
            <a:r>
              <a:rPr lang="ar-SA" sz="1200" kern="1200" dirty="0">
                <a:solidFill>
                  <a:schemeClr val="tx1"/>
                </a:solidFill>
                <a:effectLst/>
                <a:highlight>
                  <a:srgbClr val="FFFF00"/>
                </a:highlight>
                <a:latin typeface="Arial"/>
                <a:cs typeface="Arial"/>
              </a:rPr>
              <a:t>قم بتهنئة الطلاب على ما أنجزوه، وأخبرهم أنهم يمكنهم التعامل مع التعليمات البرمجية مرة أخرى في المنزل.</a:t>
            </a:r>
          </a:p>
          <a:p>
            <a:pPr marL="0" marR="0" lvl="0" indent="0" algn="r" defTabSz="914400" rtl="1" eaLnBrk="1" fontAlgn="auto" latinLnBrk="0" hangingPunct="1">
              <a:lnSpc>
                <a:spcPct val="100000"/>
              </a:lnSpc>
              <a:spcBef>
                <a:spcPts val="0"/>
              </a:spcBef>
              <a:spcAft>
                <a:spcPts val="0"/>
              </a:spcAft>
              <a:buClrTx/>
              <a:buSzTx/>
              <a:buFontTx/>
              <a:buNone/>
              <a:tabLst/>
              <a:defRPr/>
            </a:pPr>
            <a:endParaRPr lang="ar-SA" baseline="0" dirty="0">
              <a:highlight>
                <a:srgbClr val="FFFF00"/>
              </a:highlight>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SA" altLang="en-US" b="1" u="sng" dirty="0">
                <a:highlight>
                  <a:srgbClr val="FFFF00"/>
                </a:highlight>
                <a:latin typeface="Arial"/>
                <a:cs typeface="Arial"/>
              </a:rPr>
              <a:t>إذا كان لديك المزيد من الوقت:</a:t>
            </a:r>
            <a:endParaRPr lang="ar-SA" b="1" u="sng" baseline="0" dirty="0">
              <a:highlight>
                <a:srgbClr val="FFFF00"/>
              </a:highlight>
            </a:endParaRPr>
          </a:p>
          <a:p>
            <a:pPr marL="628650" lvl="1" indent="-171450" algn="r" rtl="1">
              <a:buFont typeface="Arial" panose="020B0604020202020204" pitchFamily="34" charset="0"/>
              <a:buChar char="•"/>
            </a:pPr>
            <a:r>
              <a:rPr lang="ar-SA" sz="1200" kern="1200" dirty="0">
                <a:solidFill>
                  <a:schemeClr val="tx1"/>
                </a:solidFill>
                <a:effectLst/>
                <a:latin typeface="Arial"/>
                <a:cs typeface="Arial"/>
              </a:rPr>
              <a:t>قم بتوجيه الطلاب لمواصلة العمل على إنشاء مستويات إضافية في اللغز النهائي لخلق ساعات إضافية من إمكانية اللعب. </a:t>
            </a:r>
          </a:p>
          <a:p>
            <a:pPr marL="628650" lvl="1" indent="-171450" algn="r" rtl="1">
              <a:buFont typeface="Arial" panose="020B0604020202020204" pitchFamily="34" charset="0"/>
              <a:buChar char="•"/>
            </a:pPr>
            <a:r>
              <a:rPr lang="ar-SA" dirty="0">
                <a:latin typeface="Arial"/>
                <a:cs typeface="Arial"/>
              </a:rPr>
              <a:t>اطلب من الطلاب الرجوع خلال كل لغز من الألغاز وتحداهم ليقوموا بحلها بطريقة مختلفة. يزيد هذا من متعة اللعب ويجعل فرص التكرار والمحاولة شيقة.</a:t>
            </a:r>
          </a:p>
          <a:p>
            <a:pPr marL="628650" lvl="1" indent="-171450" algn="r" rtl="1">
              <a:buFont typeface="Arial" panose="020B0604020202020204" pitchFamily="34" charset="0"/>
              <a:buChar char="•"/>
            </a:pPr>
            <a:r>
              <a:rPr lang="ar-SA" sz="1200" b="0" u="none" kern="1200" dirty="0">
                <a:solidFill>
                  <a:schemeClr val="tx1"/>
                </a:solidFill>
                <a:effectLst/>
                <a:latin typeface="Arial"/>
                <a:cs typeface="Arial"/>
              </a:rPr>
              <a:t>قم بتوجيه الطلاب للعب خلال "مغامرة Minecraft Hour of Code</a:t>
            </a:r>
            <a:r>
              <a:rPr lang="en-US" b="0" u="none" baseline="30000" dirty="0">
                <a:latin typeface="Arial"/>
                <a:cs typeface="Arial"/>
              </a:rPr>
              <a:t>TM</a:t>
            </a:r>
            <a:r>
              <a:rPr lang="ar-SA" sz="1200" b="0" u="none" kern="1200" dirty="0">
                <a:solidFill>
                  <a:schemeClr val="tx1"/>
                </a:solidFill>
                <a:effectLst/>
                <a:latin typeface="Arial"/>
                <a:cs typeface="Arial"/>
              </a:rPr>
              <a:t>" و/أو "مصمم Minecraft Hour of Code</a:t>
            </a:r>
            <a:r>
              <a:rPr lang="en-US" b="0" u="none" baseline="30000" dirty="0">
                <a:latin typeface="Arial"/>
                <a:cs typeface="Arial"/>
              </a:rPr>
              <a:t>TM</a:t>
            </a:r>
            <a:r>
              <a:rPr lang="ar-SA" sz="1200" b="0" u="none" kern="1200" dirty="0">
                <a:solidFill>
                  <a:schemeClr val="tx1"/>
                </a:solidFill>
                <a:effectLst/>
                <a:latin typeface="Arial"/>
                <a:cs typeface="Arial"/>
              </a:rPr>
              <a:t>".</a:t>
            </a:r>
            <a:endParaRPr lang="ar-SA" b="0" u="none" dirty="0"/>
          </a:p>
          <a:p>
            <a:pPr algn="r" rtl="1"/>
            <a:endParaRPr lang="ar-SA" b="1" dirty="0"/>
          </a:p>
        </p:txBody>
      </p:sp>
      <p:sp>
        <p:nvSpPr>
          <p:cNvPr id="4" name="Slide Number Placeholder 3"/>
          <p:cNvSpPr>
            <a:spLocks noGrp="1"/>
          </p:cNvSpPr>
          <p:nvPr>
            <p:ph type="sldNum" sz="quarter" idx="10"/>
          </p:nvPr>
        </p:nvSpPr>
        <p:spPr/>
        <p:txBody>
          <a:bodyPr/>
          <a:lstStyle/>
          <a:p>
            <a:pPr rtl="1"/>
            <a:fld id="{88F0EC2C-E6BA-F248-9EDA-113245C923E1}" type="slidenum">
              <a:rPr lang="en-US" smtClean="0"/>
              <a:t>20</a:t>
            </a:fld>
            <a:endParaRPr lang="ar-SA"/>
          </a:p>
        </p:txBody>
      </p:sp>
    </p:spTree>
    <p:extLst>
      <p:ext uri="{BB962C8B-B14F-4D97-AF65-F5344CB8AC3E}">
        <p14:creationId xmlns:p14="http://schemas.microsoft.com/office/powerpoint/2010/main" val="404794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a:latin typeface="Arial"/>
                <a:cs typeface="Arial"/>
              </a:rPr>
              <a:t>نموذج البرنامج النصي:</a:t>
            </a:r>
          </a:p>
          <a:p>
            <a:pPr algn="r" rtl="1"/>
            <a:endParaRPr lang="ar-SA" altLang="en-US" b="1" u="sng" dirty="0"/>
          </a:p>
          <a:p>
            <a:pPr algn="r" rtl="1"/>
            <a:r>
              <a:rPr lang="ar-SA" dirty="0">
                <a:latin typeface="Arial"/>
                <a:cs typeface="Arial"/>
              </a:rPr>
              <a:t>"حسنا يا شباب! لم يعد يتبقى لديكم إلا بضعة دقائق إضافية لإنهاء البرنامج التعليمي!”</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تنبيه المشاركين إلى أن الوقت قارب على الانتهاء والبرنامج التعليمي انتهى تقريبًا.</a:t>
            </a:r>
          </a:p>
          <a:p>
            <a:pPr algn="r" rtl="1"/>
            <a:endParaRPr lang="ar-SA" altLang="en-US" dirty="0"/>
          </a:p>
          <a:p>
            <a:pPr algn="r" rtl="1"/>
            <a:r>
              <a:rPr lang="ar-SA" altLang="en-US" b="1" u="sng" dirty="0">
                <a:latin typeface="Arial"/>
                <a:cs typeface="Arial"/>
              </a:rPr>
              <a:t>تعليمات الصور الخاصة بهذه الشريحة:</a:t>
            </a:r>
          </a:p>
          <a:p>
            <a:pPr algn="r" rtl="1"/>
            <a:endParaRPr lang="ar-SA" altLang="en-US" b="1" u="sng" dirty="0"/>
          </a:p>
          <a:p>
            <a:pPr algn="r" rtl="1"/>
            <a:r>
              <a:rPr lang="ar-SA" dirty="0">
                <a:latin typeface="Arial"/>
                <a:cs typeface="Arial"/>
              </a:rPr>
              <a:t>بالنسبة لهذه الصورة، فقد قمنا بتضمين .gif لقطة صغيرة ترتدي ملابس لشكل أسد. من الضروري أن تقوم بتضمين محتوى يدعو للمرح والنشاط لكي يظل الجمهور منجذبًا ونشيطًا أثناء التجربة.</a:t>
            </a:r>
          </a:p>
          <a:p>
            <a:pPr algn="r" rtl="1"/>
            <a:endParaRPr lang="ar-SA" altLang="en-US" dirty="0"/>
          </a:p>
          <a:p>
            <a:pPr algn="r" rtl="1"/>
            <a:r>
              <a:rPr lang="ar-SA" dirty="0">
                <a:latin typeface="Arial"/>
                <a:cs typeface="Arial"/>
              </a:rPr>
              <a:t>إذا كانت هذه الصورة سيتم تبادلها، فتأكد أنها تناسب المعايير التالية: </a:t>
            </a:r>
          </a:p>
          <a:p>
            <a:pPr marL="628650" lvl="1" indent="-171450" algn="r" rtl="1">
              <a:buFontTx/>
              <a:buChar char="•"/>
            </a:pPr>
            <a:r>
              <a:rPr lang="ar-SA" dirty="0">
                <a:latin typeface="Arial"/>
                <a:cs typeface="Arial"/>
              </a:rPr>
              <a:t>صورة مرحة أو .gifلشيء ما يرمز إلى أن البرنامج التعليمي قد انتهى تقريبًا</a:t>
            </a:r>
          </a:p>
          <a:p>
            <a:pPr algn="r" rtl="1">
              <a:buFontTx/>
              <a:buChar char="•"/>
            </a:pPr>
            <a:endParaRPr lang="ar-SA" altLang="en-US" dirty="0"/>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6322B9E6-C6E0-44EC-973A-D4E2B6AE3C99}" type="slidenum">
              <a:rPr lang="en-US" altLang="en-US" sz="1200"/>
              <a:pPr/>
              <a:t>21</a:t>
            </a:fld>
            <a:endParaRPr lang="ar-SA"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a:latin typeface="Arial"/>
                <a:cs typeface="Arial"/>
              </a:rPr>
              <a:t>نموذج البرنامج النصي:</a:t>
            </a:r>
          </a:p>
          <a:p>
            <a:pPr algn="r" rtl="1"/>
            <a:endParaRPr lang="ar-SA" altLang="en-US" b="1" u="sng" dirty="0"/>
          </a:p>
          <a:p>
            <a:pPr algn="r" rtl="1"/>
            <a:r>
              <a:rPr lang="ar-SA" b="0" u="none" baseline="0" dirty="0">
                <a:latin typeface="Arial"/>
                <a:cs typeface="Arial"/>
              </a:rPr>
              <a:t>"دعونا نعود إلى المحادثة التي أجريناها في وقت سابق. هل لديك أفكار حول التعليمات البرمجية التي تغيرت؟”</a:t>
            </a:r>
          </a:p>
          <a:p>
            <a:pPr marL="628650" lvl="1" indent="-171450" algn="r" rtl="1">
              <a:buFont typeface="Arial"/>
              <a:buChar char="•"/>
            </a:pPr>
            <a:r>
              <a:rPr lang="ar-SA" dirty="0">
                <a:latin typeface="Arial"/>
                <a:cs typeface="Arial"/>
              </a:rPr>
              <a:t>كيف ستجيب على السؤال "ما هي التعليمات البرمجية؟" إذا سألتك عائلتك أو أحد أصدقائك؟</a:t>
            </a:r>
          </a:p>
          <a:p>
            <a:pPr marL="628650" lvl="1" indent="-171450" algn="r" rtl="1">
              <a:buFont typeface="Arial"/>
              <a:buChar char="•"/>
            </a:pPr>
            <a:r>
              <a:rPr lang="ar-SA" dirty="0">
                <a:latin typeface="Arial"/>
                <a:cs typeface="Arial"/>
              </a:rPr>
              <a:t>ما الذي تعلمته؟</a:t>
            </a:r>
          </a:p>
          <a:p>
            <a:pPr marL="628650" lvl="1" indent="-171450" algn="r" rtl="1">
              <a:buFont typeface="Arial"/>
              <a:buChar char="•"/>
            </a:pPr>
            <a:r>
              <a:rPr lang="ar-SA" dirty="0">
                <a:latin typeface="Arial"/>
                <a:cs typeface="Arial"/>
              </a:rPr>
              <a:t>ما الأمر الذي كان أكثر صعوبة بالنسبة لك؟ ماذا فعلت عندما واجهتك مشكلة؟ لماذا هذا الأمر هام؟ [التشجيع على الاستمرار]</a:t>
            </a:r>
          </a:p>
          <a:p>
            <a:pPr marL="628650" lvl="1" indent="-171450" algn="r" rtl="1">
              <a:buFont typeface="Arial"/>
              <a:buChar char="•"/>
            </a:pPr>
            <a:r>
              <a:rPr lang="ar-SA" dirty="0">
                <a:latin typeface="Arial"/>
                <a:cs typeface="Arial"/>
              </a:rPr>
              <a:t>كيف يمكن أن تكون التعليمات البرمجية أمرًا إبداعيًا؟ [اربط التعليمات البرمجية بطرق أخرى من الإبداع، مثل الغناء والرقص والبناء.]</a:t>
            </a:r>
          </a:p>
          <a:p>
            <a:pPr marL="628650" lvl="1" indent="-171450" algn="r" rtl="1">
              <a:buFont typeface="Arial"/>
              <a:buChar char="•"/>
            </a:pPr>
            <a:r>
              <a:rPr lang="ar-SA" dirty="0">
                <a:latin typeface="Arial"/>
                <a:cs typeface="Arial"/>
              </a:rPr>
              <a:t>من يقوم بكتابة تعليمات برمجية معينة؟ [العمل على تجاوز الأفكار المسبقة غير المنطقية مثل أن الأولاد هم أولئك القاردين على التعامل مع البرمجة، لأنهم جيدون في الرياضيات، الخ.]</a:t>
            </a:r>
          </a:p>
          <a:p>
            <a:pPr marL="628650" lvl="1" indent="-171450"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للرجوع إلى السؤال الأول، ومعرفة مدى تغير المفاهيم المتصورة مسبقًا التي كانت لدى الناس عن التعليمات البرمجية.</a:t>
            </a:r>
          </a:p>
          <a:p>
            <a:pPr algn="r" rtl="1"/>
            <a:endParaRPr lang="ar-SA" altLang="en-US" dirty="0"/>
          </a:p>
          <a:p>
            <a:pPr algn="r" rtl="1"/>
            <a:r>
              <a:rPr lang="ar-SA" altLang="en-US" b="1" u="sng" dirty="0">
                <a:latin typeface="Arial"/>
                <a:cs typeface="Arial"/>
              </a:rPr>
              <a:t>تعليمات الصور الخاصة بهذه الشريحة:</a:t>
            </a:r>
          </a:p>
          <a:p>
            <a:pPr algn="r" rtl="1"/>
            <a:endParaRPr lang="ar-SA" altLang="en-US" b="1" u="sng" dirty="0">
              <a:cs typeface="Arial"/>
            </a:endParaRPr>
          </a:p>
          <a:p>
            <a:pPr algn="r" rtl="1"/>
            <a:r>
              <a:rPr lang="ar-SA" dirty="0">
                <a:latin typeface="Arial"/>
                <a:cs typeface="Arial"/>
              </a:rPr>
              <a:t>غير متاح </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9534844C-7EDA-4D55-B589-DA2FB5C610E2}" type="slidenum">
              <a:rPr lang="en-US" altLang="en-US" sz="1200"/>
              <a:pPr/>
              <a:t>22</a:t>
            </a:fld>
            <a:endParaRPr lang="ar-SA"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a:latin typeface="Arial"/>
                <a:cs typeface="Arial"/>
              </a:rPr>
              <a:t>نموذج البرنامج النصي:</a:t>
            </a:r>
          </a:p>
          <a:p>
            <a:pPr algn="r" rtl="1"/>
            <a:endParaRPr lang="ar-SA" altLang="en-US" b="1" u="sng" dirty="0"/>
          </a:p>
          <a:p>
            <a:pPr algn="r" rtl="1"/>
            <a:r>
              <a:rPr lang="ar-SA" b="0" u="none" dirty="0">
                <a:latin typeface="Arial"/>
                <a:cs typeface="Arial"/>
              </a:rPr>
              <a:t>“ما الذي تعتقد أنك يمكنك إنشائه من خلال التعليمات البرمجية؟</a:t>
            </a:r>
            <a:r>
              <a:rPr lang="ar-SA" dirty="0">
                <a:latin typeface="Arial"/>
                <a:cs typeface="Arial"/>
              </a:rPr>
              <a:t> </a:t>
            </a:r>
            <a:r>
              <a:rPr lang="ar-SA" sz="1200" kern="1200" dirty="0">
                <a:solidFill>
                  <a:schemeClr val="tx1"/>
                </a:solidFill>
                <a:effectLst/>
                <a:latin typeface="Arial"/>
                <a:cs typeface="Arial"/>
              </a:rPr>
              <a:t>يمكن تطبيق التعليمات البرمجية على أي شيء تحبه.” </a:t>
            </a:r>
          </a:p>
          <a:p>
            <a:pPr algn="r" rtl="1"/>
            <a:endParaRPr lang="ar-SA" altLang="en-US" dirty="0"/>
          </a:p>
          <a:p>
            <a:pPr algn="r" rtl="1"/>
            <a:r>
              <a:rPr lang="ar-SA" dirty="0">
                <a:latin typeface="Arial"/>
                <a:cs typeface="Arial"/>
              </a:rPr>
              <a:t>* أمثلة يمكن ذكرها</a:t>
            </a:r>
          </a:p>
          <a:p>
            <a:pPr marL="628650" lvl="1" indent="-171450" algn="r" rtl="1">
              <a:buFont typeface="Arial"/>
              <a:buChar char="•"/>
            </a:pPr>
            <a:r>
              <a:rPr lang="ar-SA" sz="1200" kern="1200" dirty="0">
                <a:solidFill>
                  <a:schemeClr val="tx1"/>
                </a:solidFill>
                <a:effectLst/>
                <a:latin typeface="Arial"/>
                <a:cs typeface="Arial"/>
              </a:rPr>
              <a:t>فإذا كنت تهتم </a:t>
            </a:r>
            <a:r>
              <a:rPr lang="ar-SA" sz="1200" b="1" kern="1200" dirty="0">
                <a:solidFill>
                  <a:schemeClr val="tx1"/>
                </a:solidFill>
                <a:effectLst/>
                <a:latin typeface="Arial"/>
                <a:cs typeface="Arial"/>
              </a:rPr>
              <a:t>بالعمل التطوعي</a:t>
            </a:r>
            <a:r>
              <a:rPr lang="ar-SA" sz="1200" kern="1200" dirty="0">
                <a:solidFill>
                  <a:schemeClr val="tx1"/>
                </a:solidFill>
                <a:effectLst/>
                <a:latin typeface="Arial"/>
                <a:cs typeface="Arial"/>
              </a:rPr>
              <a:t>، يمكنك بناء موقع على شبكة الإنترنت يساعد على تجنيد الأصدقاء وغيرهم للتطوع مع هؤلاء المهتمين بهذا الأمر.</a:t>
            </a:r>
            <a:endParaRPr lang="ar-SA" dirty="0">
              <a:effectLst/>
            </a:endParaRPr>
          </a:p>
          <a:p>
            <a:pPr marL="628650" lvl="1" indent="-171450" algn="r" rtl="1">
              <a:buFont typeface="Arial"/>
              <a:buChar char="•"/>
            </a:pPr>
            <a:r>
              <a:rPr lang="ar-SA" sz="1200" kern="1200" dirty="0">
                <a:solidFill>
                  <a:schemeClr val="tx1"/>
                </a:solidFill>
                <a:effectLst/>
                <a:latin typeface="Arial"/>
                <a:cs typeface="Arial"/>
              </a:rPr>
              <a:t>وإذا كنت مهتمًا </a:t>
            </a:r>
            <a:r>
              <a:rPr lang="ar-SA" sz="1200" b="1" kern="1200" dirty="0">
                <a:solidFill>
                  <a:schemeClr val="tx1"/>
                </a:solidFill>
                <a:effectLst/>
                <a:latin typeface="Arial"/>
                <a:cs typeface="Arial"/>
              </a:rPr>
              <a:t>بالرياضة، </a:t>
            </a:r>
            <a:r>
              <a:rPr lang="ar-SA" sz="1200" kern="1200" dirty="0">
                <a:solidFill>
                  <a:schemeClr val="tx1"/>
                </a:solidFill>
                <a:effectLst/>
                <a:latin typeface="Arial"/>
                <a:cs typeface="Arial"/>
              </a:rPr>
              <a:t>يمكن بناء تطبيق يظهر إحصائيات الفريق الرياضي المُفضل لديهم.</a:t>
            </a:r>
            <a:endParaRPr lang="ar-SA" dirty="0">
              <a:effectLst/>
            </a:endParaRPr>
          </a:p>
          <a:p>
            <a:pPr marL="628650" lvl="1" indent="-171450" algn="r" rtl="1">
              <a:buFont typeface="Arial"/>
              <a:buChar char="•"/>
            </a:pPr>
            <a:r>
              <a:rPr lang="ar-SA" sz="1200" kern="1200" dirty="0">
                <a:solidFill>
                  <a:schemeClr val="tx1"/>
                </a:solidFill>
                <a:effectLst/>
                <a:latin typeface="Arial"/>
                <a:cs typeface="Arial"/>
              </a:rPr>
              <a:t>إذا كنت تحب </a:t>
            </a:r>
            <a:r>
              <a:rPr lang="ar-SA" sz="1200" b="1" kern="1200" dirty="0">
                <a:solidFill>
                  <a:schemeClr val="tx1"/>
                </a:solidFill>
                <a:effectLst/>
                <a:latin typeface="Arial"/>
                <a:cs typeface="Arial"/>
              </a:rPr>
              <a:t>الموسيقى</a:t>
            </a:r>
            <a:r>
              <a:rPr lang="ar-SA" sz="1200" kern="1200" dirty="0">
                <a:solidFill>
                  <a:schemeClr val="tx1"/>
                </a:solidFill>
                <a:effectLst/>
                <a:latin typeface="Arial"/>
                <a:cs typeface="Arial"/>
              </a:rPr>
              <a:t>، يمكنك إنشاء موقع ويب يشارك قوائم التشغيل الإسبوعية واستعراضات الألبومات الموسيقية لمشاركتها مع الأصدقاء. </a:t>
            </a:r>
            <a:endParaRPr lang="ar-SA" dirty="0">
              <a:effectLst/>
            </a:endParaRPr>
          </a:p>
          <a:p>
            <a:pPr marL="628650" lvl="1" indent="-171450" algn="r" rtl="1"/>
            <a:endParaRPr lang="ar-SA" altLang="en-US" b="1" u="sng"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إعادة التأكيد على أن الإمكانيات لا نهاية لها عندما نأتي للحديث عن إمكانيات التعليمات البرمجية. هذه فرصة سانحة لإبراز عواطف المشاركين في القاعة ومحاولة إلقاء الضوء على كيفية قيامهم بتطبيق التعليمات البرمجية على ما يشغل تفكيرهم. </a:t>
            </a:r>
          </a:p>
          <a:p>
            <a:pPr algn="r" rtl="1"/>
            <a:endParaRPr lang="ar-SA" altLang="en-US" dirty="0"/>
          </a:p>
          <a:p>
            <a:pPr algn="r" rtl="1">
              <a:spcBef>
                <a:spcPct val="0"/>
              </a:spcBef>
            </a:pPr>
            <a:endParaRPr lang="ar-SA" altLang="en-US" dirty="0"/>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06A58FE8-F46D-478E-B1EF-900FF0E0C149}" type="slidenum">
              <a:rPr lang="en-US" altLang="en-US" sz="1200"/>
              <a:pPr/>
              <a:t>23</a:t>
            </a:fld>
            <a:endParaRPr lang="ar-SA"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a:latin typeface="Arial"/>
                <a:cs typeface="Arial"/>
              </a:rPr>
              <a:t>نموذج البرنامج النصي:</a:t>
            </a:r>
          </a:p>
          <a:p>
            <a:pPr algn="r" rtl="1"/>
            <a:endParaRPr lang="ar-SA" altLang="en-US" b="1" u="sng" dirty="0"/>
          </a:p>
          <a:p>
            <a:pPr algn="r" rtl="1"/>
            <a:r>
              <a:rPr lang="ar-SA" dirty="0">
                <a:latin typeface="Arial"/>
                <a:cs typeface="Arial"/>
              </a:rPr>
              <a:t>"الآن أنت على الطريق لكي تكون خبيرًا في التعليمات البرمجية، ها هي بضعة موارد مجانية لكي تتعرف عليها! احرص على كتابة هذه الارتباطات، وحافظ على التعليمات البرمجية!”</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تشجيع الشباب على اتخاذ خطوة تالية فيما يتعلق بالتعليمات البرمجية.</a:t>
            </a:r>
          </a:p>
          <a:p>
            <a:pPr algn="r" rtl="1"/>
            <a:endParaRPr lang="ar-SA" altLang="en-US" dirty="0"/>
          </a:p>
          <a:p>
            <a:pPr algn="r" rtl="1"/>
            <a:r>
              <a:rPr lang="ar-SA" altLang="en-US" sz="1200" b="1" u="sng" kern="1200" dirty="0">
                <a:solidFill>
                  <a:schemeClr val="tx1"/>
                </a:solidFill>
                <a:latin typeface="Arial"/>
                <a:cs typeface="Arial"/>
              </a:rPr>
              <a:t>ملاحظة لمسؤول الفعاليات:</a:t>
            </a:r>
          </a:p>
          <a:p>
            <a:pPr algn="r" rtl="1"/>
            <a:r>
              <a:rPr lang="ar-SA" sz="1200" kern="1200" dirty="0">
                <a:solidFill>
                  <a:schemeClr val="tx1"/>
                </a:solidFill>
                <a:effectLst/>
                <a:latin typeface="Arial"/>
                <a:cs typeface="Arial"/>
              </a:rPr>
              <a:t>يمكن للمشاركين الوصول إلى </a:t>
            </a:r>
            <a:r>
              <a:rPr lang="ar-SA" sz="1200" b="1" kern="1200" dirty="0">
                <a:solidFill>
                  <a:schemeClr val="tx1"/>
                </a:solidFill>
                <a:effectLst/>
                <a:latin typeface="Arial"/>
                <a:cs typeface="Arial"/>
              </a:rPr>
              <a:t>شهادات Hour of Code</a:t>
            </a:r>
            <a:r>
              <a:rPr lang="en-US" b="1" u="none" baseline="30000" dirty="0">
                <a:latin typeface="Arial"/>
                <a:cs typeface="Arial"/>
              </a:rPr>
              <a:t>TM</a:t>
            </a:r>
            <a:r>
              <a:rPr lang="ar-SA" sz="1200" kern="1200" dirty="0">
                <a:solidFill>
                  <a:schemeClr val="tx1"/>
                </a:solidFill>
                <a:effectLst/>
                <a:latin typeface="Arial"/>
                <a:cs typeface="Arial"/>
              </a:rPr>
              <a:t> في أي وقت بعد أن بدءوا دروس </a:t>
            </a:r>
            <a:r>
              <a:rPr lang="en-US" sz="1200" kern="1200" noProof="0" dirty="0">
                <a:solidFill>
                  <a:schemeClr val="tx1"/>
                </a:solidFill>
                <a:effectLst/>
                <a:latin typeface="Arial"/>
                <a:cs typeface="Arial"/>
              </a:rPr>
              <a:t>Hour of </a:t>
            </a:r>
            <a:r>
              <a:rPr lang="en-US" sz="1200" kern="1200" noProof="0" dirty="0" err="1">
                <a:solidFill>
                  <a:schemeClr val="tx1"/>
                </a:solidFill>
                <a:effectLst/>
                <a:latin typeface="Arial"/>
                <a:cs typeface="Arial"/>
              </a:rPr>
              <a:t>Code</a:t>
            </a:r>
            <a:r>
              <a:rPr lang="en-US" sz="1200" kern="1200" baseline="30000" noProof="0" dirty="0" err="1">
                <a:solidFill>
                  <a:schemeClr val="tx1"/>
                </a:solidFill>
                <a:effectLst/>
                <a:latin typeface="Arial"/>
                <a:cs typeface="Arial"/>
              </a:rPr>
              <a:t>TM</a:t>
            </a:r>
            <a:r>
              <a:rPr lang="ar-SA" sz="1200" kern="1200" dirty="0">
                <a:solidFill>
                  <a:schemeClr val="tx1"/>
                </a:solidFill>
                <a:effectLst/>
                <a:latin typeface="Arial"/>
                <a:cs typeface="Arial"/>
              </a:rPr>
              <a:t> التعليمية، وبعد حضور حدث Hour of Code</a:t>
            </a:r>
            <a:r>
              <a:rPr lang="ar-SA" sz="1200" kern="1200" baseline="30000" dirty="0">
                <a:solidFill>
                  <a:schemeClr val="tx1"/>
                </a:solidFill>
                <a:effectLst/>
                <a:latin typeface="Arial"/>
                <a:cs typeface="Arial"/>
              </a:rPr>
              <a:t>TM</a:t>
            </a:r>
            <a:r>
              <a:rPr lang="ar-SA" sz="1200" kern="1200" dirty="0">
                <a:solidFill>
                  <a:schemeClr val="tx1"/>
                </a:solidFill>
                <a:effectLst/>
                <a:latin typeface="Arial"/>
                <a:cs typeface="Arial"/>
              </a:rPr>
              <a:t> على code.org.</a:t>
            </a:r>
          </a:p>
          <a:p>
            <a:pPr algn="r" rtl="1"/>
            <a:endParaRPr lang="ar-SA" altLang="en-US" dirty="0"/>
          </a:p>
          <a:p>
            <a:pPr algn="r" rtl="1"/>
            <a:r>
              <a:rPr lang="ar-SA" sz="1200" kern="1200" dirty="0">
                <a:solidFill>
                  <a:schemeClr val="tx1"/>
                </a:solidFill>
                <a:effectLst/>
                <a:latin typeface="Arial"/>
                <a:cs typeface="Arial"/>
              </a:rPr>
              <a:t>قم بضبط ما يتم وضعه على شريحة إضافية من الموارد حسب ما يلائم الحضور:</a:t>
            </a:r>
          </a:p>
          <a:p>
            <a:pPr algn="r" rtl="1"/>
            <a:endParaRPr lang="ar-SA" altLang="en-US" dirty="0"/>
          </a:p>
          <a:p>
            <a:pPr algn="r" rtl="1"/>
            <a:r>
              <a:rPr lang="ar-SA" sz="1200" b="1" u="none" kern="1200" dirty="0">
                <a:solidFill>
                  <a:schemeClr val="tx1"/>
                </a:solidFill>
                <a:effectLst/>
                <a:latin typeface="Arial"/>
                <a:cs typeface="Arial"/>
              </a:rPr>
              <a:t>يمكن للمشاركين تحميل التعليمات البرمجية الخاصة بهم في </a:t>
            </a:r>
            <a:r>
              <a:rPr lang="en-US" sz="1200" b="1" u="none" kern="1200" noProof="0" dirty="0">
                <a:solidFill>
                  <a:schemeClr val="tx1"/>
                </a:solidFill>
                <a:effectLst/>
                <a:latin typeface="Arial"/>
                <a:cs typeface="Arial"/>
              </a:rPr>
              <a:t>Minecraft</a:t>
            </a:r>
            <a:r>
              <a:rPr lang="ar-SA" sz="1200" b="1" u="none" kern="1200" dirty="0">
                <a:solidFill>
                  <a:schemeClr val="tx1"/>
                </a:solidFill>
                <a:effectLst/>
                <a:latin typeface="Arial"/>
                <a:cs typeface="Arial"/>
              </a:rPr>
              <a:t>: Education Edition و / أو Minecraft على </a:t>
            </a:r>
            <a:r>
              <a:rPr lang="en-US" sz="1200" b="1" u="none" kern="1200" noProof="0" dirty="0">
                <a:solidFill>
                  <a:schemeClr val="tx1"/>
                </a:solidFill>
                <a:effectLst/>
                <a:latin typeface="Arial"/>
                <a:cs typeface="Arial"/>
              </a:rPr>
              <a:t>Windows 10</a:t>
            </a:r>
            <a:r>
              <a:rPr lang="ar-SA" sz="1200" b="1" u="none" kern="1200" dirty="0">
                <a:solidFill>
                  <a:schemeClr val="tx1"/>
                </a:solidFill>
                <a:effectLst/>
                <a:latin typeface="Arial"/>
                <a:cs typeface="Arial"/>
              </a:rPr>
              <a:t> إذا كان ذلك متاحًا.</a:t>
            </a:r>
          </a:p>
          <a:p>
            <a:pPr algn="r" rtl="1"/>
            <a:r>
              <a:rPr lang="ar-SA" sz="1200" b="0" u="none" kern="1200" dirty="0">
                <a:solidFill>
                  <a:schemeClr val="tx1"/>
                </a:solidFill>
                <a:effectLst/>
                <a:latin typeface="Arial"/>
                <a:cs typeface="Arial"/>
              </a:rPr>
              <a:t>يمكن للمشاركين استخدام Code Studio لاستيراد تعليماتهم البرمجية في اللعبة الحقيقية - ومشاهدة تلك التعليمات البرمجية تعمل في الواقع الفعلي!</a:t>
            </a:r>
          </a:p>
          <a:p>
            <a:pPr marL="0" marR="0" lvl="0" indent="0" algn="l" defTabSz="914400" rtl="1" eaLnBrk="1" fontAlgn="auto" latinLnBrk="0" hangingPunct="1">
              <a:lnSpc>
                <a:spcPct val="100000"/>
              </a:lnSpc>
              <a:spcBef>
                <a:spcPts val="0"/>
              </a:spcBef>
              <a:spcAft>
                <a:spcPts val="0"/>
              </a:spcAft>
              <a:buClrTx/>
              <a:buSzTx/>
              <a:buFontTx/>
              <a:buNone/>
              <a:tabLst/>
              <a:defRPr/>
            </a:pPr>
            <a:endParaRPr lang="ar-SA" sz="1200" b="1" kern="1200" dirty="0">
              <a:solidFill>
                <a:schemeClr val="tx1"/>
              </a:solidFill>
              <a:effectLst/>
              <a:latin typeface="Arial"/>
              <a:ea typeface="Arial"/>
              <a:cs typeface="Arial"/>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SA" sz="1200" b="1" kern="1200" dirty="0">
                <a:solidFill>
                  <a:schemeClr val="tx1"/>
                </a:solidFill>
                <a:effectLst/>
                <a:latin typeface="Arial"/>
                <a:cs typeface="Arial"/>
              </a:rPr>
              <a:t>استكشف </a:t>
            </a:r>
            <a:r>
              <a:rPr lang="en-US" sz="1200" b="1" kern="1200" noProof="0" dirty="0">
                <a:solidFill>
                  <a:schemeClr val="tx1"/>
                </a:solidFill>
                <a:effectLst/>
                <a:latin typeface="Arial"/>
                <a:cs typeface="Arial"/>
              </a:rPr>
              <a:t>Minecraft</a:t>
            </a:r>
            <a:r>
              <a:rPr lang="ar-SA" sz="1200" b="1" kern="1200" dirty="0">
                <a:solidFill>
                  <a:schemeClr val="tx1"/>
                </a:solidFill>
                <a:effectLst/>
                <a:latin typeface="Arial"/>
                <a:cs typeface="Arial"/>
              </a:rPr>
              <a:t>: Education Edition:</a:t>
            </a:r>
          </a:p>
          <a:p>
            <a:pPr marL="0" marR="0" lvl="0" indent="0" algn="r" defTabSz="914400" rtl="1" eaLnBrk="1" fontAlgn="auto" latinLnBrk="0" hangingPunct="1">
              <a:lnSpc>
                <a:spcPct val="100000"/>
              </a:lnSpc>
              <a:spcBef>
                <a:spcPts val="0"/>
              </a:spcBef>
              <a:spcAft>
                <a:spcPts val="0"/>
              </a:spcAft>
              <a:buClrTx/>
              <a:buSzTx/>
              <a:buFontTx/>
              <a:buNone/>
              <a:tabLst/>
              <a:defRPr/>
            </a:pPr>
            <a:r>
              <a:rPr lang="ar-SA" sz="1200" kern="1200" dirty="0">
                <a:solidFill>
                  <a:schemeClr val="tx1"/>
                </a:solidFill>
                <a:effectLst/>
                <a:latin typeface="Arial"/>
                <a:cs typeface="Arial"/>
              </a:rPr>
              <a:t>تم تطوير الإصدار </a:t>
            </a:r>
            <a:r>
              <a:rPr lang="en-US" sz="1200" kern="1200" noProof="0" dirty="0">
                <a:solidFill>
                  <a:schemeClr val="tx1"/>
                </a:solidFill>
                <a:effectLst/>
                <a:latin typeface="Arial"/>
                <a:cs typeface="Arial"/>
              </a:rPr>
              <a:t>Minecraft</a:t>
            </a:r>
            <a:r>
              <a:rPr lang="ar-SA" sz="1200" kern="1200" dirty="0">
                <a:solidFill>
                  <a:schemeClr val="tx1"/>
                </a:solidFill>
                <a:effectLst/>
                <a:latin typeface="Arial"/>
                <a:cs typeface="Arial"/>
              </a:rPr>
              <a:t>: Education Edition ليُستخدم في المدارس، وهو مزود بأدوات لإدارة الفصول الدراسية وخطط للدروس والمزيد. لمزيد من المعلومات، قم بزيارة </a:t>
            </a:r>
            <a:r>
              <a:rPr lang="ar-SA" sz="1200" u="sng" kern="1200" dirty="0">
                <a:solidFill>
                  <a:schemeClr val="tx1"/>
                </a:solidFill>
                <a:effectLst/>
                <a:latin typeface="Arial"/>
                <a:cs typeface="Arial"/>
                <a:hlinkClick r:id="rId3"/>
              </a:rPr>
              <a:t>https://education.minecraft.net</a:t>
            </a:r>
            <a:r>
              <a:rPr lang="ar-SA" sz="1200" kern="1200" dirty="0">
                <a:solidFill>
                  <a:schemeClr val="tx1"/>
                </a:solidFill>
                <a:effectLst/>
                <a:latin typeface="Arial"/>
                <a:cs typeface="Arial"/>
              </a:rPr>
              <a:t>.</a:t>
            </a:r>
            <a:endParaRPr lang="ar-SA" sz="1200" b="1" kern="1200" dirty="0">
              <a:solidFill>
                <a:schemeClr val="tx1"/>
              </a:solidFill>
              <a:effectLst/>
              <a:latin typeface="Arial"/>
              <a:ea typeface="Arial"/>
              <a:cs typeface="Arial"/>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ar-SA" sz="1200" b="1" kern="1200" dirty="0">
              <a:solidFill>
                <a:schemeClr val="tx1"/>
              </a:solidFill>
              <a:effectLst/>
              <a:latin typeface="Arial"/>
              <a:ea typeface="Arial"/>
              <a:cs typeface="Arial"/>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SA" sz="1200" b="1" kern="1200" dirty="0">
                <a:solidFill>
                  <a:schemeClr val="tx1"/>
                </a:solidFill>
                <a:effectLst/>
                <a:latin typeface="Arial"/>
                <a:cs typeface="Arial"/>
              </a:rPr>
              <a:t>استكشف طرقًا لتطوير المهارات الرقمية، بداية من محو الأمية الرقمية إلى تعليم علوم الكمبيوتر، لمجتمعك</a:t>
            </a:r>
            <a:br>
              <a:rPr dirty="0"/>
            </a:br>
            <a:r>
              <a:rPr lang="ar-SA" sz="1200" kern="1200" dirty="0">
                <a:solidFill>
                  <a:schemeClr val="tx1"/>
                </a:solidFill>
                <a:effectLst/>
                <a:latin typeface="Arial"/>
                <a:cs typeface="Arial"/>
              </a:rPr>
              <a:t>https://Microsoft.com/digitalskills</a:t>
            </a:r>
          </a:p>
          <a:p>
            <a:pPr algn="r" rtl="1"/>
            <a:endParaRPr lang="ar-SA" altLang="en-US" sz="1200" dirty="0"/>
          </a:p>
          <a:p>
            <a:pPr algn="r" rtl="1"/>
            <a:r>
              <a:rPr lang="ar-SA" dirty="0">
                <a:latin typeface="Arial"/>
                <a:cs typeface="Arial"/>
              </a:rPr>
              <a:t> </a:t>
            </a:r>
            <a:r>
              <a:rPr lang="ar-SA" altLang="en-US" sz="1200" b="1" dirty="0">
                <a:latin typeface="Arial"/>
                <a:cs typeface="Arial"/>
              </a:rPr>
              <a:t>Code.org</a:t>
            </a:r>
            <a:r>
              <a:rPr lang="ar-SA" altLang="en-US" sz="1200" dirty="0">
                <a:latin typeface="Arial"/>
                <a:cs typeface="Arial"/>
              </a:rPr>
              <a:t> (</a:t>
            </a:r>
            <a:r>
              <a:rPr lang="ar-SA" sz="1200" b="1" kern="1200" dirty="0">
                <a:solidFill>
                  <a:schemeClr val="tx1"/>
                </a:solidFill>
                <a:effectLst/>
                <a:latin typeface="Arial"/>
                <a:cs typeface="Arial"/>
                <a:hlinkClick r:id="rId4"/>
              </a:rPr>
              <a:t>https://code.org/educate</a:t>
            </a:r>
            <a:r>
              <a:rPr lang="ar-SA" altLang="en-US" sz="1200" dirty="0">
                <a:latin typeface="Arial"/>
                <a:cs typeface="Arial"/>
              </a:rPr>
              <a:t>) اعرف ما وراء Hour of Code</a:t>
            </a:r>
            <a:r>
              <a:rPr lang="ar-SA" altLang="en-US" baseline="30000" dirty="0">
                <a:latin typeface="Arial"/>
                <a:cs typeface="Arial"/>
              </a:rPr>
              <a:t>TM</a:t>
            </a:r>
            <a:r>
              <a:rPr lang="ar-SA" dirty="0">
                <a:latin typeface="Arial"/>
                <a:cs typeface="Arial"/>
              </a:rPr>
              <a:t> </a:t>
            </a:r>
            <a:r>
              <a:rPr lang="ar-SA" altLang="en-US" sz="1200" dirty="0">
                <a:latin typeface="Arial"/>
                <a:cs typeface="Arial"/>
              </a:rPr>
              <a:t>مع أدوات Code.org's</a:t>
            </a:r>
            <a:r>
              <a:rPr lang="ar-SA" dirty="0">
                <a:latin typeface="Arial"/>
                <a:cs typeface="Arial"/>
              </a:rPr>
              <a:t> </a:t>
            </a:r>
            <a:r>
              <a:rPr lang="ar-SA" altLang="en-US" sz="1200" dirty="0">
                <a:latin typeface="Arial"/>
                <a:cs typeface="Arial"/>
              </a:rPr>
              <a:t>للمعلمين. لا تحتاج أي خبرة لبدء تدريس علوم الكمبيوتر في فصلك الدراسي. إن Code.org</a:t>
            </a:r>
            <a:r>
              <a:rPr lang="ar-SA" dirty="0">
                <a:latin typeface="Arial"/>
                <a:cs typeface="Arial"/>
              </a:rPr>
              <a:t> </a:t>
            </a:r>
            <a:r>
              <a:rPr lang="ar-SA" altLang="en-US" sz="1200" dirty="0">
                <a:latin typeface="Arial"/>
                <a:cs typeface="Arial"/>
              </a:rPr>
              <a:t>يوفر المناهج الدراسية، وخطط الدروس، وبرامج التعلم الاحترافية ذات الجودة العالية، والكثير من الأدوات الرائعة لجميع الصفوف — كل ما تحتاج بدون أي تكلفة. اذهب إلى </a:t>
            </a:r>
            <a:r>
              <a:rPr lang="ar-SA" sz="1200" kern="1200" dirty="0">
                <a:solidFill>
                  <a:schemeClr val="tx1"/>
                </a:solidFill>
                <a:effectLst/>
                <a:latin typeface="Arial"/>
                <a:cs typeface="Arial"/>
                <a:hlinkClick r:id="rId5"/>
              </a:rPr>
              <a:t>code.org/educate</a:t>
            </a:r>
            <a:r>
              <a:rPr lang="ar-SA" dirty="0">
                <a:latin typeface="Arial"/>
                <a:cs typeface="Arial"/>
              </a:rPr>
              <a:t> </a:t>
            </a:r>
            <a:r>
              <a:rPr lang="ar-SA" altLang="en-US" sz="1200" dirty="0">
                <a:latin typeface="Arial"/>
                <a:cs typeface="Arial"/>
              </a:rPr>
              <a:t>واختر صفك لتبدأ!</a:t>
            </a:r>
          </a:p>
          <a:p>
            <a:pPr algn="r" rtl="1"/>
            <a:r>
              <a:rPr lang="ar-SA" altLang="en-US" sz="1200" dirty="0">
                <a:latin typeface="Arial"/>
                <a:cs typeface="Arial"/>
              </a:rPr>
              <a:t> </a:t>
            </a:r>
          </a:p>
          <a:p>
            <a:pPr algn="r" rtl="1"/>
            <a:r>
              <a:rPr lang="ar-SA" dirty="0">
                <a:latin typeface="Arial"/>
                <a:cs typeface="Arial"/>
              </a:rPr>
              <a:t> </a:t>
            </a:r>
            <a:r>
              <a:rPr lang="ar-SA" altLang="en-US" sz="1200" b="1" dirty="0">
                <a:latin typeface="Arial"/>
                <a:cs typeface="Arial"/>
              </a:rPr>
              <a:t>Code Studio</a:t>
            </a:r>
            <a:r>
              <a:rPr lang="ar-SA" altLang="en-US" sz="1200" dirty="0">
                <a:latin typeface="Arial"/>
                <a:cs typeface="Arial"/>
              </a:rPr>
              <a:t> (</a:t>
            </a:r>
            <a:r>
              <a:rPr lang="ar-SA" sz="1200" b="1" kern="1200" dirty="0">
                <a:solidFill>
                  <a:schemeClr val="tx1"/>
                </a:solidFill>
                <a:effectLst/>
                <a:latin typeface="Arial"/>
                <a:cs typeface="Arial"/>
                <a:hlinkClick r:id="rId6"/>
              </a:rPr>
              <a:t>https://studio.code.org</a:t>
            </a:r>
            <a:r>
              <a:rPr lang="ar-SA" altLang="en-US" sz="1200" dirty="0">
                <a:latin typeface="Arial"/>
                <a:cs typeface="Arial"/>
              </a:rPr>
              <a:t>) هل استمتعت أثناء برنامج Hour of Code</a:t>
            </a:r>
            <a:r>
              <a:rPr lang="ar-SA" altLang="en-US" baseline="30000" dirty="0">
                <a:latin typeface="Arial"/>
                <a:cs typeface="Arial"/>
              </a:rPr>
              <a:t>TM</a:t>
            </a:r>
            <a:r>
              <a:rPr lang="ar-SA" altLang="en-US" sz="1200" dirty="0">
                <a:latin typeface="Arial"/>
                <a:cs typeface="Arial"/>
              </a:rPr>
              <a:t>؟ إن عالم علوم الكمبيوتر به الكثير لاستكشافه! يتميز Code Studio</a:t>
            </a:r>
            <a:r>
              <a:rPr lang="ar-SA" dirty="0">
                <a:latin typeface="Arial"/>
                <a:cs typeface="Arial"/>
              </a:rPr>
              <a:t> </a:t>
            </a:r>
            <a:r>
              <a:rPr lang="ar-SA" altLang="en-US" sz="1200" dirty="0">
                <a:latin typeface="Arial"/>
                <a:cs typeface="Arial"/>
              </a:rPr>
              <a:t>بالألغاز، والألعاب، والدورات لجميع الأعمار. تعلّم كيف تصنع ألعابك وتطبيقاتك، ثم تشاركها مع أصدقائك. اذهب إلى </a:t>
            </a:r>
            <a:r>
              <a:rPr lang="ar-SA" sz="1200" kern="1200" dirty="0">
                <a:solidFill>
                  <a:schemeClr val="tx1"/>
                </a:solidFill>
                <a:effectLst/>
                <a:latin typeface="Arial"/>
                <a:cs typeface="Arial"/>
                <a:hlinkClick r:id="rId7"/>
              </a:rPr>
              <a:t>studio.code.org</a:t>
            </a:r>
            <a:r>
              <a:rPr lang="ar-SA" dirty="0">
                <a:latin typeface="Arial"/>
                <a:cs typeface="Arial"/>
              </a:rPr>
              <a:t> </a:t>
            </a:r>
            <a:r>
              <a:rPr lang="ar-SA" altLang="en-US" sz="1200" dirty="0">
                <a:latin typeface="Arial"/>
                <a:cs typeface="Arial"/>
              </a:rPr>
              <a:t>وابدأ اليوم!</a:t>
            </a:r>
            <a:endParaRPr lang="ar-SA" altLang="en-US" sz="1200" dirty="0"/>
          </a:p>
          <a:p>
            <a:pPr algn="r" rtl="1"/>
            <a:endParaRPr lang="ar-SA" altLang="en-US" dirty="0"/>
          </a:p>
          <a:p>
            <a:pPr algn="r" rtl="1"/>
            <a:endParaRPr lang="ar-SA" altLang="en-US" dirty="0"/>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AA4F6AB6-D188-4740-A166-0CE893CA60DF}" type="slidenum">
              <a:rPr lang="en-US" altLang="en-US" sz="1200"/>
              <a:pPr/>
              <a:t>24</a:t>
            </a:fld>
            <a:endParaRPr lang="ar-SA"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a:latin typeface="Arial"/>
                <a:cs typeface="Arial"/>
              </a:rPr>
              <a:t>نموذج البرنامج النصي: </a:t>
            </a:r>
          </a:p>
          <a:p>
            <a:pPr algn="r" rtl="1"/>
            <a:endParaRPr lang="ar-SA" altLang="en-US" b="1" u="sng" dirty="0"/>
          </a:p>
          <a:p>
            <a:pPr algn="r" rtl="1"/>
            <a:r>
              <a:rPr lang="ar-SA" altLang="en-US" b="1" u="sng" dirty="0">
                <a:latin typeface="Arial"/>
                <a:cs typeface="Arial"/>
              </a:rPr>
              <a:t>هدف الشريحة: </a:t>
            </a:r>
          </a:p>
          <a:p>
            <a:pPr algn="r" rtl="1"/>
            <a:endParaRPr lang="ar-SA" altLang="en-US" b="1" u="sng" dirty="0"/>
          </a:p>
          <a:p>
            <a:pPr algn="r" rtl="1"/>
            <a:r>
              <a:rPr lang="ar-SA" b="0" u="none" baseline="0" dirty="0">
                <a:latin typeface="Arial"/>
                <a:cs typeface="Arial"/>
              </a:rPr>
              <a:t>اختتام الحدث</a:t>
            </a:r>
          </a:p>
          <a:p>
            <a:pPr algn="r" rtl="1"/>
            <a:endParaRPr lang="ar-SA" altLang="en-US" dirty="0"/>
          </a:p>
          <a:p>
            <a:pPr algn="r" rtl="1"/>
            <a:r>
              <a:rPr lang="ar-SA" altLang="en-US" b="1" u="sng" dirty="0">
                <a:latin typeface="Arial"/>
                <a:cs typeface="Arial"/>
              </a:rPr>
              <a:t>تعليمات الصور الخاصة بهذه الشريحة:</a:t>
            </a:r>
          </a:p>
          <a:p>
            <a:pPr algn="r" rtl="1"/>
            <a:endParaRPr lang="ar-SA" altLang="en-US" b="1" u="sng" dirty="0"/>
          </a:p>
          <a:p>
            <a:pPr algn="r" rtl="1"/>
            <a:r>
              <a:rPr lang="ar-SA" dirty="0">
                <a:latin typeface="Arial"/>
                <a:cs typeface="Arial"/>
              </a:rPr>
              <a:t>إذا كانت هذه الصورة سيتم تبادلها، فتأكد أنها تناسب المعايير التالية: </a:t>
            </a:r>
          </a:p>
          <a:p>
            <a:pPr marL="628650" lvl="1" indent="-171450" algn="r" rtl="1">
              <a:buFont typeface="Arial"/>
              <a:buChar char="•"/>
            </a:pPr>
            <a:r>
              <a:rPr lang="ar-SA" sz="1200" kern="1200" dirty="0">
                <a:solidFill>
                  <a:schemeClr val="tx1"/>
                </a:solidFill>
                <a:effectLst/>
                <a:latin typeface="Arial"/>
                <a:cs typeface="Arial"/>
              </a:rPr>
              <a:t>تشتمل على ذكور وإناث </a:t>
            </a:r>
          </a:p>
          <a:p>
            <a:pPr marL="628650" lvl="1" indent="-171450" algn="r" rtl="1">
              <a:buFontTx/>
              <a:buChar char="•"/>
            </a:pPr>
            <a:r>
              <a:rPr lang="ar-SA" dirty="0">
                <a:latin typeface="Arial"/>
                <a:cs typeface="Arial"/>
              </a:rPr>
              <a:t>توضح أن المشاركين يستمتعون بوقتهم</a:t>
            </a:r>
          </a:p>
          <a:p>
            <a:pPr marL="628650" lvl="1" indent="-171450" algn="r" rtl="1">
              <a:buFontTx/>
              <a:buChar char="•"/>
            </a:pPr>
            <a:r>
              <a:rPr lang="ar-SA" dirty="0">
                <a:latin typeface="Arial"/>
                <a:cs typeface="Arial"/>
              </a:rPr>
              <a:t>تحتوي على مجموعة من الناس، وليس فقط أفراد </a:t>
            </a:r>
          </a:p>
          <a:p>
            <a:pPr algn="r" rtl="1">
              <a:spcBef>
                <a:spcPct val="0"/>
              </a:spcBef>
            </a:pPr>
            <a:endParaRPr lang="ar-SA" altLang="en-US" dirty="0"/>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F674181A-E1CE-4C28-B4C5-1C214578D74C}" type="slidenum">
              <a:rPr lang="en-US" altLang="en-US" sz="1200"/>
              <a:pPr/>
              <a:t>25</a:t>
            </a:fld>
            <a:endParaRPr lang="ar-SA" alt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b="1" u="sng" dirty="0">
                <a:latin typeface="Arial"/>
                <a:cs typeface="Arial"/>
              </a:rPr>
              <a:t>حقوق الطبع والنشر 2017: </a:t>
            </a:r>
          </a:p>
          <a:p>
            <a:pPr algn="r" rtl="1"/>
            <a:r>
              <a:rPr lang="ar-SA" sz="1200" kern="1200" dirty="0">
                <a:solidFill>
                  <a:schemeClr val="tx1"/>
                </a:solidFill>
                <a:effectLst/>
                <a:latin typeface="Arial"/>
                <a:cs typeface="Arial"/>
              </a:rPr>
              <a:t>هذا العرض مرخص، وليس مباعاً. لا يجوز لك نسخ أو مواءمة أو تعديل أو إعداد أعمال مشتقة أو توزيع أو عرض علني أو بيع أو استخدام هذا المحتوى لأغراض تجارية دون الحصول على موافقة كتابية مسبقة صريحة من شركة Microsoft Corporation. </a:t>
            </a:r>
          </a:p>
          <a:p>
            <a:pPr algn="r" rtl="1"/>
            <a:r>
              <a:rPr lang="ar-SA" sz="1200" kern="1200" dirty="0">
                <a:solidFill>
                  <a:schemeClr val="tx1"/>
                </a:solidFill>
                <a:effectLst/>
                <a:latin typeface="Arial"/>
                <a:cs typeface="Arial"/>
              </a:rPr>
              <a:t> </a:t>
            </a:r>
          </a:p>
          <a:p>
            <a:pPr algn="r" rtl="1"/>
            <a:r>
              <a:rPr lang="ar-SA" sz="1200" kern="1200" dirty="0">
                <a:solidFill>
                  <a:schemeClr val="tx1"/>
                </a:solidFill>
                <a:effectLst/>
                <a:latin typeface="Arial"/>
                <a:cs typeface="Arial"/>
              </a:rPr>
              <a:t>تم تقديم هذا العرض التقديمي لك "كما هو". لا تقدم شركة MICROSOFT أية ضمانات سواء كانت صريحة أو مضمنة. تُعد المعلومات الواردة في هذا العرض بما في ذلك عنوان URL ومراجع موقع الإنترنت الأخرى عرضة للتغيير بدون إخطار. </a:t>
            </a:r>
          </a:p>
          <a:p>
            <a:pPr algn="r" rtl="1"/>
            <a:r>
              <a:rPr lang="ar-SA" sz="1200" kern="1200" dirty="0">
                <a:solidFill>
                  <a:schemeClr val="tx1"/>
                </a:solidFill>
                <a:effectLst/>
                <a:latin typeface="Arial"/>
                <a:cs typeface="Arial"/>
              </a:rPr>
              <a:t> </a:t>
            </a:r>
          </a:p>
          <a:p>
            <a:pPr algn="r" rtl="1"/>
            <a:r>
              <a:rPr lang="ar-SA" sz="1200" kern="1200" dirty="0">
                <a:solidFill>
                  <a:schemeClr val="tx1"/>
                </a:solidFill>
                <a:effectLst/>
                <a:latin typeface="Arial"/>
                <a:cs typeface="Arial"/>
              </a:rPr>
              <a:t>بعض الأمثلة المبينة في هذه الوثيقة مقدمة للتوضيح فقط وهي وهمية. الارتباط الحقيقي لمثل هذه الأمثلة بالواقع ليس مقصودًا ولا يجب الاستدلال بناءً عليه. </a:t>
            </a:r>
          </a:p>
          <a:p>
            <a:pPr algn="r" rtl="1"/>
            <a:r>
              <a:rPr lang="ar-SA" sz="1200" kern="1200" dirty="0">
                <a:solidFill>
                  <a:schemeClr val="tx1"/>
                </a:solidFill>
                <a:effectLst/>
                <a:latin typeface="Arial"/>
                <a:cs typeface="Arial"/>
              </a:rPr>
              <a:t> </a:t>
            </a:r>
          </a:p>
          <a:p>
            <a:pPr algn="r" rtl="1"/>
            <a:r>
              <a:rPr lang="ar-SA" sz="1200" kern="1200" dirty="0">
                <a:solidFill>
                  <a:schemeClr val="tx1"/>
                </a:solidFill>
                <a:effectLst/>
                <a:latin typeface="Arial"/>
                <a:cs typeface="Arial"/>
              </a:rPr>
              <a:t>يمكنك استخدام هذا العرض التقديمي للاستخدام الشخصي، ومع الفصول الدراسية والطلاب كجزء من code.org وفي فاعليات تدريس التعليمات البرمجية الأخرى. لا يقدم لك هذا العرض أي حقوق قانونية لأي ملكية فكرية لأي منتج من منتجات Microsoft. </a:t>
            </a:r>
          </a:p>
          <a:p>
            <a:pPr algn="r" rtl="1"/>
            <a:r>
              <a:rPr lang="ar-SA" sz="1200" kern="1200" dirty="0">
                <a:solidFill>
                  <a:schemeClr val="tx1"/>
                </a:solidFill>
                <a:effectLst/>
                <a:latin typeface="Arial"/>
                <a:cs typeface="Arial"/>
              </a:rPr>
              <a:t> </a:t>
            </a:r>
          </a:p>
          <a:p>
            <a:pPr algn="r" rtl="1"/>
            <a:r>
              <a:rPr lang="ar-SA" sz="1200" kern="1200" dirty="0">
                <a:solidFill>
                  <a:schemeClr val="tx1"/>
                </a:solidFill>
                <a:effectLst/>
                <a:latin typeface="Arial"/>
                <a:cs typeface="Arial"/>
              </a:rPr>
              <a:t>تُعد Microsoft والعلامات التجارية الواردة في</a:t>
            </a:r>
            <a:r>
              <a:rPr lang="en-US" sz="1200" kern="1200" noProof="0" dirty="0">
                <a:solidFill>
                  <a:schemeClr val="tx1"/>
                </a:solidFill>
                <a:effectLst/>
                <a:latin typeface="Arial"/>
                <a:cs typeface="Arial"/>
              </a:rPr>
              <a:t> </a:t>
            </a:r>
            <a:r>
              <a:rPr lang="en-US" sz="1200" kern="1200" noProof="0" dirty="0">
                <a:solidFill>
                  <a:schemeClr val="tx1"/>
                </a:solidFill>
                <a:effectLst/>
                <a:latin typeface="Arial"/>
                <a:cs typeface="Arial"/>
                <a:hlinkClick r:id="rId3"/>
              </a:rPr>
              <a:t>http://www.microsoft.com/en-us/legal/intellectualproperty/trademarks/en-us.aspx</a:t>
            </a:r>
            <a:r>
              <a:rPr lang="en-US" sz="1200" kern="1200" noProof="0" dirty="0">
                <a:solidFill>
                  <a:schemeClr val="tx1"/>
                </a:solidFill>
                <a:effectLst/>
                <a:latin typeface="Arial"/>
                <a:cs typeface="Arial"/>
              </a:rPr>
              <a:t> </a:t>
            </a:r>
            <a:r>
              <a:rPr lang="ar-SA" sz="1200" kern="1200" dirty="0">
                <a:solidFill>
                  <a:schemeClr val="tx1"/>
                </a:solidFill>
                <a:effectLst/>
                <a:latin typeface="Arial"/>
                <a:cs typeface="Arial"/>
              </a:rPr>
              <a:t>هي علامات تجارية لمجموعة شركات Microsoft. جميع العلامات الأخرى مملوكة لأصحابها المعنيين.</a:t>
            </a:r>
          </a:p>
          <a:p>
            <a:pPr algn="r" rtl="1"/>
            <a:endParaRPr lang="ar-SA" b="1" u="sng" dirty="0"/>
          </a:p>
          <a:p>
            <a:pPr marL="0" marR="0" lvl="0" indent="0" algn="r" defTabSz="713203" rtl="1"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prstClr val="black"/>
                </a:solidFill>
                <a:effectLst/>
                <a:uLnTx/>
                <a:uFillTx/>
                <a:latin typeface="Arial"/>
                <a:cs typeface="Arial"/>
              </a:rPr>
              <a:t>© Code.org، </a:t>
            </a:r>
            <a:r>
              <a:rPr kumimoji="0" lang="en-US" sz="1200" b="0" i="0" u="none" strike="noStrike" kern="1200" cap="none" spc="0" normalizeH="0" baseline="0" noProof="0" dirty="0">
                <a:ln>
                  <a:noFill/>
                </a:ln>
                <a:solidFill>
                  <a:prstClr val="black"/>
                </a:solidFill>
                <a:effectLst/>
                <a:uLnTx/>
                <a:uFillTx/>
                <a:latin typeface="Arial"/>
                <a:cs typeface="Arial"/>
              </a:rPr>
              <a:t>2017</a:t>
            </a:r>
            <a:r>
              <a:rPr kumimoji="0" lang="ar-SA" sz="1200" b="0" i="0" u="none" strike="noStrike" kern="1200" cap="none" spc="0" normalizeH="0" baseline="0" noProof="0" dirty="0">
                <a:ln>
                  <a:noFill/>
                </a:ln>
                <a:solidFill>
                  <a:prstClr val="black"/>
                </a:solidFill>
                <a:effectLst/>
                <a:uLnTx/>
                <a:uFillTx/>
                <a:latin typeface="Arial"/>
                <a:cs typeface="Arial"/>
              </a:rPr>
              <a:t>. تعتبر كل من Code.org</a:t>
            </a:r>
            <a:r>
              <a:rPr kumimoji="0" lang="en-US" sz="1200" b="0" i="0" u="none" strike="noStrike" kern="1200" cap="none" spc="0" normalizeH="0" baseline="0" noProof="0" dirty="0">
                <a:ln>
                  <a:noFill/>
                </a:ln>
                <a:solidFill>
                  <a:prstClr val="black"/>
                </a:solidFill>
                <a:effectLst/>
                <a:uLnTx/>
                <a:uFillTx/>
                <a:latin typeface="Arial"/>
                <a:cs typeface="Arial"/>
              </a:rPr>
              <a:t>®</a:t>
            </a:r>
            <a:r>
              <a:rPr kumimoji="0" lang="ar-SA" sz="1200" b="0" i="0" u="none" strike="noStrike" kern="1200" cap="none" spc="0" normalizeH="0" baseline="0" noProof="0" dirty="0">
                <a:ln>
                  <a:noFill/>
                </a:ln>
                <a:solidFill>
                  <a:prstClr val="black"/>
                </a:solidFill>
                <a:effectLst/>
                <a:uLnTx/>
                <a:uFillTx/>
                <a:latin typeface="Arial"/>
                <a:cs typeface="Arial"/>
              </a:rPr>
              <a:t> والشعار CODE وHour of Code</a:t>
            </a:r>
            <a:r>
              <a:rPr kumimoji="0" lang="en-US" sz="1200" b="0" i="0" u="none" strike="noStrike" kern="1200" cap="none" spc="0" normalizeH="0" baseline="0" noProof="0" dirty="0">
                <a:ln>
                  <a:noFill/>
                </a:ln>
                <a:solidFill>
                  <a:prstClr val="black"/>
                </a:solidFill>
                <a:effectLst/>
                <a:uLnTx/>
                <a:uFillTx/>
                <a:latin typeface="Arial"/>
                <a:cs typeface="Arial"/>
              </a:rPr>
              <a:t>®</a:t>
            </a:r>
            <a:r>
              <a:rPr kumimoji="0" lang="ar-SA" sz="1200" b="0" i="0" u="none" strike="noStrike" kern="1200" cap="none" spc="0" normalizeH="0" baseline="0" noProof="0" dirty="0">
                <a:ln>
                  <a:noFill/>
                </a:ln>
                <a:solidFill>
                  <a:prstClr val="black"/>
                </a:solidFill>
                <a:effectLst/>
                <a:uLnTx/>
                <a:uFillTx/>
                <a:latin typeface="Arial"/>
                <a:cs typeface="Arial"/>
              </a:rPr>
              <a:t> علامات تجارية لـ Code.org</a:t>
            </a:r>
            <a:endParaRPr kumimoji="0" lang="ar-SA" sz="1200" b="0" i="0" u="none" strike="noStrike" kern="1200" cap="none" spc="0" normalizeH="0" baseline="0" noProof="0" dirty="0">
              <a:ln>
                <a:noFill/>
              </a:ln>
              <a:solidFill>
                <a:prstClr val="white"/>
              </a:solidFill>
              <a:effectLst/>
              <a:uLnTx/>
              <a:uFillTx/>
              <a:latin typeface="Arial"/>
              <a:ea typeface="Arial"/>
              <a:cs typeface="Arial"/>
            </a:endParaRPr>
          </a:p>
          <a:p>
            <a:pPr marL="0" marR="0" lvl="0" indent="0" algn="r" defTabSz="713203" rtl="1" eaLnBrk="1" fontAlgn="auto" latinLnBrk="0" hangingPunct="1">
              <a:lnSpc>
                <a:spcPct val="100000"/>
              </a:lnSpc>
              <a:spcBef>
                <a:spcPts val="0"/>
              </a:spcBef>
              <a:spcAft>
                <a:spcPts val="0"/>
              </a:spcAft>
              <a:buClrTx/>
              <a:buSzTx/>
              <a:buFontTx/>
              <a:buNone/>
              <a:tabLst/>
              <a:defRPr/>
            </a:pPr>
            <a:endParaRPr kumimoji="0" lang="ar-SA" sz="1200" b="0" i="0" u="none" strike="noStrike" kern="1200" cap="none" spc="0" normalizeH="0" baseline="0" noProof="0" dirty="0">
              <a:ln>
                <a:noFill/>
              </a:ln>
              <a:solidFill>
                <a:prstClr val="white"/>
              </a:solidFill>
              <a:effectLst/>
              <a:uLnTx/>
              <a:uFillTx/>
              <a:latin typeface="Arial"/>
              <a:ea typeface="Arial"/>
              <a:cs typeface="Arial"/>
            </a:endParaRPr>
          </a:p>
          <a:p>
            <a:pPr marL="0" marR="0" lvl="0" indent="0" algn="r" defTabSz="713203" rtl="1"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a:cs typeface="Arial"/>
              </a:rPr>
              <a:t>Mojang</a:t>
            </a:r>
            <a:r>
              <a:rPr kumimoji="0" lang="ar-SA" sz="1200" b="0" i="0" u="none" strike="noStrike" kern="1200" cap="none" spc="0" normalizeH="0" baseline="0" noProof="0" dirty="0">
                <a:ln>
                  <a:noFill/>
                </a:ln>
                <a:solidFill>
                  <a:prstClr val="black"/>
                </a:solidFill>
                <a:effectLst/>
                <a:uLnTx/>
                <a:uFillTx/>
                <a:latin typeface="Arial"/>
                <a:cs typeface="Arial"/>
              </a:rPr>
              <a:t> </a:t>
            </a:r>
            <a:r>
              <a:rPr kumimoji="0" lang="en-US" sz="1200" b="0" i="0" u="none" strike="noStrike" kern="1200" cap="none" spc="0" normalizeH="0" baseline="0" noProof="0" dirty="0">
                <a:ln>
                  <a:noFill/>
                </a:ln>
                <a:solidFill>
                  <a:prstClr val="black"/>
                </a:solidFill>
                <a:effectLst/>
                <a:uLnTx/>
                <a:uFillTx/>
                <a:latin typeface="Arial"/>
                <a:cs typeface="Arial"/>
              </a:rPr>
              <a:t>©</a:t>
            </a:r>
            <a:r>
              <a:rPr kumimoji="0" lang="ar-SA" sz="1200" b="0" i="0" u="none" strike="noStrike" kern="1200" cap="none" spc="0" normalizeH="0" baseline="0" noProof="0" dirty="0">
                <a:ln>
                  <a:noFill/>
                </a:ln>
                <a:solidFill>
                  <a:prstClr val="black"/>
                </a:solidFill>
                <a:effectLst/>
                <a:uLnTx/>
                <a:uFillTx/>
                <a:latin typeface="Arial"/>
                <a:cs typeface="Arial"/>
              </a:rPr>
              <a:t> </a:t>
            </a:r>
            <a:r>
              <a:rPr kumimoji="0" lang="en-US" sz="1200" b="0" i="0" u="none" strike="noStrike" kern="1200" cap="none" spc="0" normalizeH="0" baseline="0" noProof="0" dirty="0">
                <a:ln>
                  <a:noFill/>
                </a:ln>
                <a:solidFill>
                  <a:prstClr val="black"/>
                </a:solidFill>
                <a:effectLst/>
                <a:uLnTx/>
                <a:uFillTx/>
                <a:latin typeface="Arial"/>
                <a:cs typeface="Arial"/>
              </a:rPr>
              <a:t>2017</a:t>
            </a:r>
            <a:r>
              <a:rPr kumimoji="0" lang="ar-SA" sz="1200" b="0" i="0" u="none" strike="noStrike" kern="1200" cap="none" spc="0" normalizeH="0" baseline="0" noProof="0" dirty="0">
                <a:ln>
                  <a:noFill/>
                </a:ln>
                <a:solidFill>
                  <a:prstClr val="black"/>
                </a:solidFill>
                <a:effectLst/>
                <a:uLnTx/>
                <a:uFillTx/>
                <a:latin typeface="Arial"/>
                <a:cs typeface="Arial"/>
              </a:rPr>
              <a:t>. "Minecraft" تعد علامة تجارية لمؤسسة Mojang AB</a:t>
            </a:r>
          </a:p>
          <a:p>
            <a:pPr marL="0" marR="0" lvl="0" indent="0" algn="r" defTabSz="713203" rtl="1" eaLnBrk="1" fontAlgn="auto" latinLnBrk="0" hangingPunct="1">
              <a:lnSpc>
                <a:spcPct val="100000"/>
              </a:lnSpc>
              <a:spcBef>
                <a:spcPts val="0"/>
              </a:spcBef>
              <a:spcAft>
                <a:spcPts val="0"/>
              </a:spcAft>
              <a:buClrTx/>
              <a:buSzTx/>
              <a:buFontTx/>
              <a:buNone/>
              <a:tabLst/>
              <a:defRPr/>
            </a:pPr>
            <a:endParaRPr kumimoji="0" lang="ar-SA" sz="1200" b="0" i="0" u="none" strike="noStrike" kern="1200" cap="none" spc="0" normalizeH="0" baseline="0" noProof="0" dirty="0">
              <a:ln>
                <a:noFill/>
              </a:ln>
              <a:solidFill>
                <a:prstClr val="white"/>
              </a:solidFill>
              <a:effectLst/>
              <a:uLnTx/>
              <a:uFillTx/>
              <a:latin typeface="Arial"/>
              <a:ea typeface="Arial"/>
              <a:cs typeface="Arial"/>
            </a:endParaRPr>
          </a:p>
          <a:p>
            <a:pPr marL="0" marR="0" lvl="0" indent="0" algn="r" defTabSz="713203" rtl="1"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prstClr val="black"/>
                </a:solidFill>
                <a:effectLst/>
                <a:uLnTx/>
                <a:uFillTx/>
                <a:latin typeface="Arial"/>
                <a:cs typeface="Arial"/>
              </a:rPr>
              <a:t>حقوق النشر </a:t>
            </a:r>
            <a:r>
              <a:rPr kumimoji="0" lang="en-US" sz="1200" b="0" i="0" u="none" strike="noStrike" kern="1200" cap="none" spc="0" normalizeH="0" baseline="0" noProof="0" dirty="0">
                <a:ln>
                  <a:noFill/>
                </a:ln>
                <a:solidFill>
                  <a:prstClr val="black"/>
                </a:solidFill>
                <a:effectLst/>
                <a:uLnTx/>
                <a:uFillTx/>
                <a:latin typeface="Arial"/>
                <a:cs typeface="Arial"/>
              </a:rPr>
              <a:t>©</a:t>
            </a:r>
            <a:r>
              <a:rPr kumimoji="0" lang="ar-SA" sz="1200" b="0" i="0" u="none" strike="noStrike" kern="1200" cap="none" spc="0" normalizeH="0" baseline="0" noProof="0" dirty="0">
                <a:ln>
                  <a:noFill/>
                </a:ln>
                <a:solidFill>
                  <a:prstClr val="black"/>
                </a:solidFill>
                <a:effectLst/>
                <a:uLnTx/>
                <a:uFillTx/>
                <a:latin typeface="Arial"/>
                <a:cs typeface="Arial"/>
              </a:rPr>
              <a:t> لعام 2017 لشركة Microsoft Corporation. جميع الحقوق محفوظة.</a:t>
            </a:r>
          </a:p>
          <a:p>
            <a:endParaRPr lang="en-US"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9246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a:latin typeface="Arial"/>
                <a:cs typeface="Arial"/>
              </a:rPr>
              <a:t>نموذج البرنامج النصي:</a:t>
            </a:r>
            <a:endParaRPr lang="ar-SA" altLang="en-US" b="1" u="sng" dirty="0"/>
          </a:p>
          <a:p>
            <a:pPr algn="r" rtl="1"/>
            <a:endParaRPr lang="ar-SA" altLang="en-US" b="1" u="sng" dirty="0"/>
          </a:p>
          <a:p>
            <a:pPr algn="r" rtl="1"/>
            <a:r>
              <a:rPr lang="ar-SA" b="0" u="none" dirty="0">
                <a:latin typeface="Arial"/>
                <a:cs typeface="Arial"/>
              </a:rPr>
              <a:t>"ما الذي تفكر فيه عند سماع كلمة "التعيلمات البرمجية"؟ استغرق بضع دقائق للتفكير في "التعليمات البرمجية" وما تعنيه لك."</a:t>
            </a:r>
          </a:p>
          <a:p>
            <a:pPr algn="r" rtl="1"/>
            <a:endParaRPr lang="ar-SA" b="0" u="none" baseline="0" dirty="0"/>
          </a:p>
          <a:p>
            <a:pPr algn="r" rtl="1"/>
            <a:r>
              <a:rPr lang="ar-SA" b="0" u="none" baseline="0" dirty="0">
                <a:latin typeface="Arial"/>
                <a:cs typeface="Arial"/>
              </a:rPr>
              <a:t>[موجه للنقاش]</a:t>
            </a:r>
          </a:p>
          <a:p>
            <a:pPr algn="r" rtl="1"/>
            <a:endParaRPr lang="ar-SA" b="0" u="none" baseline="0"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b="0" u="none" dirty="0">
                <a:latin typeface="Arial"/>
                <a:cs typeface="Arial"/>
              </a:rPr>
              <a:t>"الآن دعونا نشاهد مقطع فيديو قصيرًا يظهر لك كيف أصبحت التعليمات البرمجية شائعة، وكم من الشباب، مثلك، جربوها!”</a:t>
            </a:r>
          </a:p>
          <a:p>
            <a:pPr algn="r" rtl="1"/>
            <a:endParaRPr lang="ar-SA" altLang="en-US" dirty="0"/>
          </a:p>
          <a:p>
            <a:pPr algn="r" rtl="1"/>
            <a:r>
              <a:rPr lang="ar-SA" altLang="en-US" b="1" u="sng" dirty="0">
                <a:latin typeface="Arial"/>
                <a:cs typeface="Arial"/>
              </a:rPr>
              <a:t>هدف الشريحة: </a:t>
            </a:r>
          </a:p>
          <a:p>
            <a:pPr algn="r" rtl="1"/>
            <a:endParaRPr lang="ar-SA" altLang="en-US" b="1" u="sng" dirty="0"/>
          </a:p>
          <a:p>
            <a:pPr algn="r" rtl="1">
              <a:defRPr/>
            </a:pPr>
            <a:r>
              <a:rPr lang="ar-SA" dirty="0">
                <a:latin typeface="Arial"/>
                <a:cs typeface="Arial"/>
              </a:rPr>
              <a:t>الهدف: الحث على إجراء مناقشة وقياس المفاهيم المتصورة مُسبقًا التي قد تكون موجودة لدى الشباب حول التعليمات البرمجية</a:t>
            </a:r>
            <a:r>
              <a:rPr lang="ar-SA" b="0" u="none" baseline="0" dirty="0">
                <a:latin typeface="Arial"/>
                <a:cs typeface="Arial"/>
              </a:rPr>
              <a:t>. ونحن نعلم أن هناك بعض المفاهيم الخاطئة العامة حول التعليمات البرمجية وعلوم الكمبيوتر: هذا المفهوم يقول أن التعليمات البرمجية لا تقتصر على أولئك الجيدين في الرياضيات، "المهووسين" بها، وفي الغالب للأولاد.</a:t>
            </a:r>
            <a:r>
              <a:rPr lang="ar-SA" dirty="0">
                <a:latin typeface="Arial"/>
                <a:cs typeface="Arial"/>
              </a:rPr>
              <a:t> </a:t>
            </a:r>
            <a:r>
              <a:rPr lang="ar-SA" kern="1200" dirty="0">
                <a:effectLst/>
                <a:latin typeface="Arial"/>
                <a:cs typeface="Arial"/>
              </a:rPr>
              <a:t>في الشرائح التالية، سنقوم بتصحيح أي مفاهيم خاطئة حول التعليمات البرمجية لتغيير وجهة نظر المشاركين قبل أن ننتقل إلى البرنامج التعليمي.</a:t>
            </a:r>
            <a:r>
              <a:rPr lang="ar-SA" dirty="0">
                <a:latin typeface="Arial"/>
                <a:cs typeface="Arial"/>
              </a:rPr>
              <a:t> </a:t>
            </a:r>
            <a:endParaRPr lang="ar-SA" b="1" u="sng" dirty="0"/>
          </a:p>
          <a:p>
            <a:pPr algn="r" rtl="1"/>
            <a:endParaRPr lang="ar-SA" altLang="en-US" dirty="0"/>
          </a:p>
          <a:p>
            <a:pPr algn="r" rtl="1"/>
            <a:r>
              <a:rPr lang="ar-SA" b="1" u="sng" dirty="0">
                <a:latin typeface="Arial"/>
                <a:cs typeface="Arial"/>
              </a:rPr>
              <a:t>ملاحظة لمنظم الفعاليات:</a:t>
            </a:r>
          </a:p>
          <a:p>
            <a:pPr algn="r" rtl="1"/>
            <a:r>
              <a:rPr lang="ar-SA" b="0" u="none" dirty="0">
                <a:latin typeface="Arial"/>
                <a:cs typeface="Arial"/>
              </a:rPr>
              <a:t>كن حذرًا، لا تعزز تلك الأساطير عن طريق الاستمرار في النقاش عنها. اسأل مجموعتك عما يفكرون به! قد تندهش!</a:t>
            </a:r>
          </a:p>
          <a:p>
            <a:pPr algn="r" rtl="1"/>
            <a:endParaRPr lang="ar-SA" b="0" u="none"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b="0" u="none" dirty="0">
                <a:latin typeface="Arial"/>
                <a:cs typeface="Arial"/>
              </a:rPr>
              <a:t>"أولاً، سوف نشاهد مقطع فيديو قصيرًا يظهر لك كيف أصبحت التعليمات البرمجية شائعة في السنوات القليلة الماضية، وكم من الشباب، مثلك، جربوها!”</a:t>
            </a: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0B466602-F8BB-4A0D-9E88-9E5DEA66AE93}" type="slidenum">
              <a:rPr lang="en-US" altLang="en-US" sz="1200"/>
              <a:pPr/>
              <a:t>3</a:t>
            </a:fld>
            <a:endParaRPr lang="ar-SA"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b="1" u="sng" dirty="0">
                <a:latin typeface="Arial"/>
                <a:cs typeface="Arial"/>
              </a:rPr>
              <a:t>هدف الشريحة: </a:t>
            </a:r>
          </a:p>
          <a:p>
            <a:pPr rtl="1"/>
            <a:endParaRPr lang="ar-SA" b="1" u="sng" baseline="0" dirty="0"/>
          </a:p>
          <a:p>
            <a:pPr algn="r" rtl="1"/>
            <a:r>
              <a:rPr lang="ar-SA" b="0" u="none" baseline="0" dirty="0">
                <a:latin typeface="Arial"/>
                <a:cs typeface="Arial"/>
              </a:rPr>
              <a:t>دفع حماس الشباب حول البرنامج التعليمي Hour of Code</a:t>
            </a:r>
            <a:r>
              <a:rPr lang="en-US" b="0" u="none" baseline="30000" dirty="0">
                <a:latin typeface="Arial"/>
                <a:cs typeface="Arial"/>
              </a:rPr>
              <a:t>TM</a:t>
            </a:r>
            <a:r>
              <a:rPr lang="ar-SA" b="0" u="none" baseline="0" dirty="0">
                <a:latin typeface="Arial"/>
                <a:cs typeface="Arial"/>
              </a:rPr>
              <a:t>.</a:t>
            </a:r>
            <a:endParaRPr lang="ar-SA" b="1" u="sng" dirty="0"/>
          </a:p>
          <a:p>
            <a:pPr rtl="1"/>
            <a:endParaRPr lang="ar-SA" b="1" u="sng" dirty="0"/>
          </a:p>
          <a:p>
            <a:pPr algn="r" rtl="1"/>
            <a:r>
              <a:rPr lang="ar-SA" b="1" u="sng" dirty="0">
                <a:latin typeface="Arial"/>
                <a:cs typeface="Arial"/>
              </a:rPr>
              <a:t>تعليمات الصور الخاصة بهذه الشريحة:</a:t>
            </a:r>
            <a:endParaRPr lang="ar-SA" sz="1200" u="sng" kern="1200" dirty="0">
              <a:solidFill>
                <a:schemeClr val="tx1"/>
              </a:solidFill>
              <a:effectLst/>
              <a:latin typeface="Arial"/>
              <a:ea typeface="Arial"/>
              <a:cs typeface="Arial"/>
            </a:endParaRPr>
          </a:p>
          <a:p>
            <a:pPr rtl="1"/>
            <a:endParaRPr lang="ar-SA" sz="1200" kern="1200" dirty="0">
              <a:solidFill>
                <a:schemeClr val="tx1"/>
              </a:solidFill>
              <a:effectLst/>
              <a:latin typeface="Arial"/>
              <a:ea typeface="Arial"/>
              <a:cs typeface="Arial"/>
            </a:endParaRPr>
          </a:p>
          <a:p>
            <a:pPr algn="r" rtl="1"/>
            <a:r>
              <a:rPr lang="ar-SA" dirty="0">
                <a:latin typeface="Arial"/>
                <a:cs typeface="Arial"/>
              </a:rPr>
              <a:t>يجب أن يتم تشغيل الفيديو تلقائياً. </a:t>
            </a:r>
          </a:p>
          <a:p>
            <a:pPr rtl="1"/>
            <a:endParaRPr lang="ar-SA" dirty="0"/>
          </a:p>
          <a:p>
            <a:pPr marL="0" marR="0" indent="0" algn="r" defTabSz="914400" rtl="1" eaLnBrk="1" fontAlgn="auto" latinLnBrk="0" hangingPunct="1">
              <a:lnSpc>
                <a:spcPct val="100000"/>
              </a:lnSpc>
              <a:spcBef>
                <a:spcPts val="0"/>
              </a:spcBef>
              <a:spcAft>
                <a:spcPts val="0"/>
              </a:spcAft>
              <a:buClrTx/>
              <a:buSzTx/>
              <a:buFontTx/>
              <a:buNone/>
              <a:tabLst/>
              <a:defRPr/>
            </a:pPr>
            <a:r>
              <a:rPr lang="ar-SA" sz="1200" kern="1200" dirty="0">
                <a:solidFill>
                  <a:schemeClr val="tx1"/>
                </a:solidFill>
                <a:effectLst/>
                <a:latin typeface="Arial"/>
                <a:cs typeface="Arial"/>
              </a:rPr>
              <a:t>إذا كنت ترغب في تغيير اللغة أو الترجمات المصاحبة، يمكنك إجراء ذلك في الرابط أدناه بالنقر على رمز الترس "الإعدادات" في الجانب السفلي الأيسر من الفيديو. قد تحتاج إلى إعادة تضمين الرابط إذا قمت بذلك: </a:t>
            </a:r>
            <a:r>
              <a:rPr lang="en-US" sz="1200" kern="1200" dirty="0">
                <a:solidFill>
                  <a:schemeClr val="tx1"/>
                </a:solidFill>
                <a:effectLst/>
                <a:latin typeface="Arial" panose="020B0604020202020204" pitchFamily="34" charset="0"/>
                <a:ea typeface="+mn-ea"/>
                <a:cs typeface="Arial" panose="020B0604020202020204" pitchFamily="34" charset="0"/>
              </a:rPr>
              <a:t>https://www.youtube.com/watch?t=1&amp;v=2DxWIxec6yo</a:t>
            </a:r>
          </a:p>
          <a:p>
            <a:pPr marL="0" marR="0" indent="0" algn="r" defTabSz="914400" rtl="1" eaLnBrk="1" fontAlgn="auto" latinLnBrk="0" hangingPunct="1">
              <a:lnSpc>
                <a:spcPct val="100000"/>
              </a:lnSpc>
              <a:spcBef>
                <a:spcPts val="0"/>
              </a:spcBef>
              <a:spcAft>
                <a:spcPts val="0"/>
              </a:spcAft>
              <a:buClrTx/>
              <a:buSzTx/>
              <a:buFontTx/>
              <a:buNone/>
              <a:tabLst/>
              <a:defRPr/>
            </a:pPr>
            <a:endParaRPr lang="ar-SA"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sz="1200" kern="1200" dirty="0">
                <a:solidFill>
                  <a:schemeClr val="tx1"/>
                </a:solidFill>
                <a:effectLst/>
                <a:latin typeface="Arial"/>
                <a:cs typeface="Arial"/>
              </a:rPr>
              <a:t>يمكن العثور على مقاطع فيديو إضافية في code.org، والاستعاضة عنها إذا كنت تبحث عن رسالة مختلفة للحضور لديك.</a:t>
            </a:r>
          </a:p>
          <a:p>
            <a:pPr rtl="1"/>
            <a:endParaRPr lang="ar-SA" dirty="0"/>
          </a:p>
        </p:txBody>
      </p:sp>
      <p:sp>
        <p:nvSpPr>
          <p:cNvPr id="4" name="Slide Number Placeholder 3"/>
          <p:cNvSpPr>
            <a:spLocks noGrp="1"/>
          </p:cNvSpPr>
          <p:nvPr>
            <p:ph type="sldNum" sz="quarter" idx="10"/>
          </p:nvPr>
        </p:nvSpPr>
        <p:spPr/>
        <p:txBody>
          <a:bodyPr/>
          <a:lstStyle/>
          <a:p>
            <a:pPr rtl="1"/>
            <a:fld id="{88F0EC2C-E6BA-F248-9EDA-113245C923E1}" type="slidenum">
              <a:rPr lang="en-US" smtClean="0"/>
              <a:t>4</a:t>
            </a:fld>
            <a:endParaRPr lang="ar-SA"/>
          </a:p>
        </p:txBody>
      </p:sp>
    </p:spTree>
    <p:extLst>
      <p:ext uri="{BB962C8B-B14F-4D97-AF65-F5344CB8AC3E}">
        <p14:creationId xmlns:p14="http://schemas.microsoft.com/office/powerpoint/2010/main" val="4083829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a:latin typeface="Arial"/>
                <a:cs typeface="Arial"/>
              </a:rPr>
              <a:t>نموذج البرنامج النصي:</a:t>
            </a:r>
          </a:p>
          <a:p>
            <a:pPr algn="r" rtl="1"/>
            <a:endParaRPr lang="ar-SA" altLang="en-US" b="1" u="sng" dirty="0"/>
          </a:p>
          <a:p>
            <a:pPr algn="r" rtl="1"/>
            <a:r>
              <a:rPr lang="ar-SA" dirty="0">
                <a:latin typeface="Arial"/>
                <a:cs typeface="Arial"/>
              </a:rPr>
              <a:t>"دعنا نتكلم عما يُعد تصورًا خاطئًا حول التعليمات البرمجية. التعليمات البرمجية ليست شيئًا يجب عليك القيام به بمفردك، كما أنها ليست شيئًا صعبًا كما قد تظن!”</a:t>
            </a:r>
          </a:p>
          <a:p>
            <a:pPr algn="r" rtl="1"/>
            <a:endParaRPr lang="ar-SA" altLang="en-US" dirty="0"/>
          </a:p>
          <a:p>
            <a:pPr algn="r" rtl="1"/>
            <a:r>
              <a:rPr lang="ar-SA" altLang="en-US" b="1" u="sng" dirty="0">
                <a:latin typeface="Arial"/>
                <a:cs typeface="Arial"/>
              </a:rPr>
              <a:t>هدف الشريحة: </a:t>
            </a:r>
          </a:p>
          <a:p>
            <a:pPr algn="r" rtl="1"/>
            <a:endParaRPr lang="ar-SA" altLang="en-US" b="1" u="sng" dirty="0"/>
          </a:p>
          <a:p>
            <a:pPr algn="r" rtl="1"/>
            <a:r>
              <a:rPr lang="ar-SA" dirty="0">
                <a:latin typeface="Arial"/>
                <a:cs typeface="Arial"/>
              </a:rPr>
              <a:t>الشرائح من 5 – 8 تهدف إلى كسر المفاهيم المتصورة لدى الشباب من سن 11 – 14 عامًا عن طبيعة الأشخاص الذين يكتبون التعليمات البرمجية، وما شكل هذه التعليمات البرمجية. نحن نريد بالفعل مساعدة هؤلاء الشباب على كسر النماذج النمطية المتكونة لديهم، وذلك من خلال مساعدتهم على معرفة أن التعليمات البرمجية ليست: </a:t>
            </a:r>
          </a:p>
          <a:p>
            <a:pPr marL="628650" lvl="1" indent="-171450" algn="r" rtl="1">
              <a:buFontTx/>
              <a:buChar char="•"/>
            </a:pPr>
            <a:r>
              <a:rPr lang="ar-SA" dirty="0">
                <a:latin typeface="Arial"/>
                <a:cs typeface="Arial"/>
              </a:rPr>
              <a:t>نشاطًا منعزلاً</a:t>
            </a:r>
          </a:p>
          <a:p>
            <a:pPr marL="628650" lvl="1" indent="-171450" algn="r" rtl="1">
              <a:buFontTx/>
              <a:buChar char="•"/>
            </a:pPr>
            <a:r>
              <a:rPr lang="ar-SA" dirty="0">
                <a:latin typeface="Arial"/>
                <a:cs typeface="Arial"/>
              </a:rPr>
              <a:t>نشاطًا ذكوريًا فقط</a:t>
            </a:r>
          </a:p>
          <a:p>
            <a:pPr marL="628650" lvl="1" indent="-171450" algn="r" rtl="1">
              <a:buFont typeface="Arial"/>
              <a:buChar char="•"/>
            </a:pPr>
            <a:r>
              <a:rPr lang="ar-SA" sz="1200" kern="1200" dirty="0">
                <a:solidFill>
                  <a:schemeClr val="tx1"/>
                </a:solidFill>
                <a:effectLst/>
                <a:latin typeface="Arial"/>
                <a:cs typeface="Arial"/>
              </a:rPr>
              <a:t>فقط "للمهووسين"</a:t>
            </a:r>
            <a:endParaRPr lang="ar-SA" dirty="0">
              <a:effectLst/>
            </a:endParaRPr>
          </a:p>
          <a:p>
            <a:pPr marL="628650" lvl="1" indent="-171450" algn="r" rtl="1">
              <a:buFontTx/>
              <a:buChar char="•"/>
            </a:pPr>
            <a:r>
              <a:rPr lang="ar-SA" dirty="0">
                <a:latin typeface="Arial"/>
                <a:cs typeface="Arial"/>
              </a:rPr>
              <a:t>مخصصة فقط للأشخاص المتميزين في مجال الرياضيات</a:t>
            </a:r>
          </a:p>
          <a:p>
            <a:pPr marL="628650" lvl="1" indent="-171450" algn="r" rtl="1">
              <a:buFontTx/>
              <a:buChar char="•"/>
            </a:pPr>
            <a:r>
              <a:rPr lang="ar-SA" dirty="0">
                <a:latin typeface="Arial"/>
                <a:cs typeface="Arial"/>
              </a:rPr>
              <a:t>مخصصة فقط للأشخاص الذين يريدون تطوير برامج الكمبيوتر</a:t>
            </a:r>
          </a:p>
          <a:p>
            <a:pPr algn="r" rtl="1"/>
            <a:endParaRPr lang="ar-SA" altLang="en-US" b="1" u="sng" dirty="0"/>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9825C1D0-7591-4180-8E95-02CE28B45225}" type="slidenum">
              <a:rPr lang="en-US" altLang="en-US" sz="1200"/>
              <a:pPr/>
              <a:t>5</a:t>
            </a:fld>
            <a:endParaRPr lang="ar-SA"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a:latin typeface="Arial"/>
                <a:cs typeface="Arial"/>
              </a:rPr>
              <a:t>نموذج البرنامج النصي:</a:t>
            </a:r>
          </a:p>
          <a:p>
            <a:pPr algn="r" rtl="1"/>
            <a:endParaRPr lang="ar-SA" altLang="en-US" b="1" u="sng" dirty="0"/>
          </a:p>
          <a:p>
            <a:pPr algn="r" rtl="1">
              <a:defRPr/>
            </a:pPr>
            <a:r>
              <a:rPr lang="ar-SA" dirty="0">
                <a:latin typeface="Arial"/>
                <a:cs typeface="Arial"/>
              </a:rPr>
              <a:t>"</a:t>
            </a:r>
            <a:r>
              <a:rPr lang="ar-SA" b="0" u="none" dirty="0">
                <a:latin typeface="Arial"/>
                <a:cs typeface="Arial"/>
              </a:rPr>
              <a:t>التعليمات البرمجية لا تعني الجلوس على المكتب منفردًا لساعات! كما أن فرق التعليمات البرمجية المتنوعة تقدم حلولاً أفضل ومنتجات برمجية أفضل.</a:t>
            </a:r>
            <a:r>
              <a:rPr lang="ar-SA" dirty="0">
                <a:latin typeface="Arial"/>
                <a:cs typeface="Arial"/>
              </a:rPr>
              <a:t>" </a:t>
            </a:r>
            <a:endParaRPr lang="ar-SA" b="1" u="sng" dirty="0"/>
          </a:p>
          <a:p>
            <a:pPr algn="r" rtl="1"/>
            <a:endParaRPr lang="ar-SA" altLang="en-US" dirty="0"/>
          </a:p>
          <a:p>
            <a:pPr algn="r" rtl="1"/>
            <a:r>
              <a:rPr lang="ar-SA" altLang="en-US" b="1" u="sng" dirty="0">
                <a:latin typeface="Arial"/>
                <a:cs typeface="Arial"/>
              </a:rPr>
              <a:t>هدف الشريحة: </a:t>
            </a:r>
            <a:endParaRPr lang="ar-SA" altLang="en-US" b="1" u="sng" dirty="0"/>
          </a:p>
          <a:p>
            <a:pPr algn="r" rtl="1"/>
            <a:endParaRPr lang="ar-SA" altLang="en-US" b="1" u="sng" dirty="0"/>
          </a:p>
          <a:p>
            <a:pPr marL="0" marR="0" lvl="0" indent="0" algn="r" defTabSz="914400" rtl="1" eaLnBrk="1" fontAlgn="base" latinLnBrk="0" hangingPunct="1">
              <a:lnSpc>
                <a:spcPct val="100000"/>
              </a:lnSpc>
              <a:spcBef>
                <a:spcPct val="30000"/>
              </a:spcBef>
              <a:spcAft>
                <a:spcPct val="0"/>
              </a:spcAft>
              <a:buClrTx/>
              <a:buSzTx/>
              <a:buFontTx/>
              <a:buNone/>
              <a:tabLst/>
              <a:defRPr/>
            </a:pPr>
            <a:r>
              <a:rPr lang="ar-SA" dirty="0">
                <a:latin typeface="Arial"/>
                <a:cs typeface="Arial"/>
              </a:rPr>
              <a:t>التعليمات البرمجية عبارة عن نشاط لأي شخص. كما أن فرق التعليمات البرمجية المتنوعة تقدم منتجات برمجية أفضل.</a:t>
            </a:r>
          </a:p>
          <a:p>
            <a:pPr algn="r" rtl="1"/>
            <a:endParaRPr lang="ar-SA" altLang="en-US" b="0" u="sng" dirty="0"/>
          </a:p>
          <a:p>
            <a:pPr algn="r" rtl="1"/>
            <a:endParaRPr lang="ar-SA" altLang="en-US" b="1" u="sng" dirty="0"/>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69AE790E-52EC-4A6D-9326-72B09FC9FA64}" type="slidenum">
              <a:rPr lang="en-US" altLang="en-US" sz="1200"/>
              <a:pPr/>
              <a:t>6</a:t>
            </a:fld>
            <a:endParaRPr lang="ar-SA"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a:latin typeface="Arial"/>
                <a:cs typeface="Arial"/>
              </a:rPr>
              <a:t>نموذج البرنامج النصي:</a:t>
            </a:r>
          </a:p>
          <a:p>
            <a:pPr algn="r" rtl="1"/>
            <a:endParaRPr lang="ar-SA" altLang="en-US" b="1" u="sng" dirty="0"/>
          </a:p>
          <a:p>
            <a:pPr algn="r" rtl="1"/>
            <a:r>
              <a:rPr lang="ar-SA" dirty="0">
                <a:latin typeface="Arial"/>
                <a:cs typeface="Arial"/>
              </a:rPr>
              <a:t>"ما قد لا تعرفه أن التعليمات البرمجية مفيدة بالفعل حتى للقطط الصغيرة في موقع العمل...”</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لكي تجعل الناس يضحكون، فهذه الشريحة عبارة عن نكتة ومصدرًا للمرح فقط! </a:t>
            </a:r>
          </a:p>
          <a:p>
            <a:pPr algn="r" rtl="1"/>
            <a:endParaRPr lang="ar-SA" altLang="en-US" dirty="0"/>
          </a:p>
          <a:p>
            <a:pPr algn="r" rtl="1"/>
            <a:r>
              <a:rPr lang="ar-SA" altLang="en-US" b="1" u="sng" dirty="0">
                <a:latin typeface="Arial"/>
                <a:cs typeface="Arial"/>
              </a:rPr>
              <a:t>تعليمات الصور الخاصة بهذه الشريحة:</a:t>
            </a:r>
          </a:p>
          <a:p>
            <a:pPr algn="r" rtl="1"/>
            <a:endParaRPr lang="ar-SA" altLang="en-US" b="1" u="sng" dirty="0">
              <a:cs typeface="Arial"/>
            </a:endParaRPr>
          </a:p>
          <a:p>
            <a:pPr algn="r" rtl="1"/>
            <a:r>
              <a:rPr lang="ar-SA" dirty="0">
                <a:latin typeface="Arial"/>
                <a:cs typeface="Arial"/>
              </a:rPr>
              <a:t>الصورة المخصصة لهذه الشريحة ينبغي أن تكون صورة سخيفة، أو .gif لكي تحافظ على انخراط الجمهور في الفعالية.</a:t>
            </a:r>
            <a:endParaRPr lang="ar-SA" altLang="en-US" dirty="0">
              <a:cs typeface="Arial"/>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36EAFF0F-395D-4C15-9402-B1BEF1DEC6BE}" type="slidenum">
              <a:rPr lang="en-US" altLang="en-US" sz="1200"/>
              <a:pPr/>
              <a:t>7</a:t>
            </a:fld>
            <a:endParaRPr lang="ar-SA"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a:latin typeface="Arial"/>
                <a:cs typeface="Arial"/>
              </a:rPr>
              <a:t>نموذج البرنامج النصي:</a:t>
            </a:r>
          </a:p>
          <a:p>
            <a:pPr algn="r" rtl="1"/>
            <a:endParaRPr lang="ar-SA" altLang="en-US" b="1" u="sng" dirty="0"/>
          </a:p>
          <a:p>
            <a:pPr algn="r" rtl="1"/>
            <a:r>
              <a:rPr lang="ar-SA" dirty="0">
                <a:latin typeface="Arial"/>
                <a:cs typeface="Arial"/>
              </a:rPr>
              <a:t>"إنني أمزح فقط!”</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توضيح أن الشريحة السابقة كانت مجرد مزحة.</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D4BA6340-000E-4FEB-91C7-EC6E0C59601A}" type="slidenum">
              <a:rPr lang="en-US" altLang="en-US" sz="1200"/>
              <a:pPr/>
              <a:t>8</a:t>
            </a:fld>
            <a:endParaRPr lang="ar-SA"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a:r>
              <a:rPr lang="ar-SA" altLang="en-US" b="1" u="sng" dirty="0">
                <a:latin typeface="Arial"/>
                <a:cs typeface="Arial"/>
              </a:rPr>
              <a:t>نموذج البرنامج النصي:</a:t>
            </a:r>
          </a:p>
          <a:p>
            <a:pPr algn="r" rtl="1"/>
            <a:endParaRPr lang="ar-SA" altLang="en-US" b="1" u="sng" dirty="0"/>
          </a:p>
          <a:p>
            <a:pPr algn="r" rtl="1"/>
            <a:r>
              <a:rPr lang="ar-SA" dirty="0">
                <a:latin typeface="Arial"/>
                <a:cs typeface="Arial"/>
              </a:rPr>
              <a:t>"والآن، دعنا نتحدث عن طبيعة التعليمات البرمجية. ربما لا تعرف ذلك، ولكنه نشاط تعاوني، وهو مناسب للأولاد والبنات!”</a:t>
            </a:r>
          </a:p>
          <a:p>
            <a:pPr algn="r" rtl="1"/>
            <a:endParaRPr lang="ar-SA" altLang="en-US" dirty="0"/>
          </a:p>
          <a:p>
            <a:pPr algn="r" rtl="1"/>
            <a:r>
              <a:rPr lang="ar-SA" altLang="en-US" b="1" u="sng" dirty="0">
                <a:latin typeface="Arial"/>
                <a:cs typeface="Arial"/>
              </a:rPr>
              <a:t>هدف الشريحة:</a:t>
            </a:r>
          </a:p>
          <a:p>
            <a:pPr algn="r" rtl="1"/>
            <a:endParaRPr lang="ar-SA" altLang="en-US" b="1" u="sng" dirty="0"/>
          </a:p>
          <a:p>
            <a:pPr algn="r" rtl="1"/>
            <a:r>
              <a:rPr lang="ar-SA" dirty="0">
                <a:latin typeface="Arial"/>
                <a:cs typeface="Arial"/>
              </a:rPr>
              <a:t>في الشرائح من 9 – 12، نحن نوضح للشباب بطريقة مرئية حجم المرح الذي يمكنهم الاستمتاع به عند التعامل مع التعليمات البرمجية. نحن نريد بالفعل التأكيد على أن التعليمات البرمجية: </a:t>
            </a:r>
          </a:p>
          <a:p>
            <a:pPr marL="628650" lvl="1" indent="-171450" algn="r" rtl="1">
              <a:buFontTx/>
              <a:buChar char="•"/>
            </a:pPr>
            <a:r>
              <a:rPr lang="ar-SA" dirty="0">
                <a:latin typeface="Arial"/>
                <a:cs typeface="Arial"/>
              </a:rPr>
              <a:t>تعاونية</a:t>
            </a:r>
          </a:p>
          <a:p>
            <a:pPr marL="628650" lvl="1" indent="-171450" algn="r" rtl="1">
              <a:buFont typeface="Arial"/>
              <a:buChar char="•"/>
            </a:pPr>
            <a:r>
              <a:rPr lang="ar-SA" sz="1200" kern="1200" dirty="0">
                <a:solidFill>
                  <a:schemeClr val="tx1"/>
                </a:solidFill>
                <a:effectLst/>
                <a:latin typeface="Arial"/>
                <a:cs typeface="Arial"/>
              </a:rPr>
              <a:t>أي جنس</a:t>
            </a:r>
            <a:endParaRPr lang="ar-SA" dirty="0">
              <a:effectLst/>
            </a:endParaRPr>
          </a:p>
          <a:p>
            <a:pPr marL="628650" lvl="1" indent="-171450" algn="r" rtl="1">
              <a:buFontTx/>
              <a:buChar char="•"/>
            </a:pPr>
            <a:r>
              <a:rPr lang="ar-SA" dirty="0">
                <a:latin typeface="Arial"/>
                <a:cs typeface="Arial"/>
              </a:rPr>
              <a:t>مناسبة للأشخاص المنطويين والمنفتحين على السواء</a:t>
            </a:r>
          </a:p>
          <a:p>
            <a:pPr marL="628650" lvl="1" indent="-171450" algn="r" rtl="1">
              <a:buFontTx/>
              <a:buChar char="•"/>
            </a:pPr>
            <a:r>
              <a:rPr lang="ar-SA" dirty="0">
                <a:latin typeface="Arial"/>
                <a:cs typeface="Arial"/>
              </a:rPr>
              <a:t>تتعلق بحل المشكلات. تتضمن التعليمات البرمجية قدرًا قليلاً للغاية من الرياضيات </a:t>
            </a:r>
          </a:p>
          <a:p>
            <a:pPr marL="628650" lvl="1" indent="-171450" algn="r" rtl="1">
              <a:buFontTx/>
              <a:buChar char="•"/>
            </a:pPr>
            <a:r>
              <a:rPr lang="ar-SA" dirty="0">
                <a:latin typeface="Arial"/>
                <a:cs typeface="Arial"/>
              </a:rPr>
              <a:t>مناسبة للأشخاص الذين يريدون استخدام أجهزة الكمبيوتر لكي تساعدهم في إبراز عواطفهم</a:t>
            </a:r>
          </a:p>
          <a:p>
            <a:pPr marL="628650" lvl="1" indent="-171450" algn="r" rtl="1"/>
            <a:endParaRPr lang="ar-SA" altLang="en-US" dirty="0"/>
          </a:p>
          <a:p>
            <a:pPr algn="r" rtl="1"/>
            <a:r>
              <a:rPr lang="ar-SA" altLang="en-US" b="1" u="sng" dirty="0">
                <a:latin typeface="Arial"/>
                <a:cs typeface="Arial"/>
              </a:rPr>
              <a:t>تعليمات الصور الخاصة بهذه الشريحة:</a:t>
            </a:r>
          </a:p>
          <a:p>
            <a:pPr algn="r" rtl="1"/>
            <a:endParaRPr lang="ar-SA" altLang="en-US" b="1" u="sng" dirty="0"/>
          </a:p>
          <a:p>
            <a:pPr algn="r" rtl="1"/>
            <a:r>
              <a:rPr lang="ar-SA" dirty="0">
                <a:latin typeface="Arial"/>
                <a:cs typeface="Arial"/>
              </a:rPr>
              <a:t>إذا كانت هذه الصورة سيتم تبادلها، فتأكد أنها تناسب المعايير التالية: </a:t>
            </a:r>
          </a:p>
          <a:p>
            <a:pPr marL="628650" lvl="1" indent="-171450" algn="r" rtl="1">
              <a:buFont typeface="Arial"/>
              <a:buChar char="•"/>
            </a:pPr>
            <a:r>
              <a:rPr lang="ar-SA" sz="1200" kern="1200" dirty="0">
                <a:solidFill>
                  <a:schemeClr val="tx1"/>
                </a:solidFill>
                <a:effectLst/>
                <a:latin typeface="Arial"/>
                <a:cs typeface="Arial"/>
              </a:rPr>
              <a:t>تشتمل على شباب من سن المراهقة المبكرة/سن المدرسة المتوسطة</a:t>
            </a:r>
            <a:endParaRPr lang="ar-SA" dirty="0">
              <a:effectLst/>
            </a:endParaRPr>
          </a:p>
          <a:p>
            <a:pPr marL="628650" lvl="1" indent="-171450" algn="r" rtl="1">
              <a:buFontTx/>
              <a:buChar char="•"/>
            </a:pPr>
            <a:r>
              <a:rPr lang="ar-SA" dirty="0">
                <a:latin typeface="Arial"/>
                <a:cs typeface="Arial"/>
              </a:rPr>
              <a:t>توضح أن المشاركين يستمتعون بوقتهم من خلال التعامل مع التكنولوجيا</a:t>
            </a:r>
          </a:p>
          <a:p>
            <a:pPr marL="628650" lvl="1" indent="-171450" algn="r" rtl="1">
              <a:buFontTx/>
              <a:buChar char="•"/>
            </a:pPr>
            <a:r>
              <a:rPr lang="ar-SA" dirty="0">
                <a:latin typeface="Arial"/>
                <a:cs typeface="Arial"/>
              </a:rPr>
              <a:t>تحتوي على مجموعة من الناس، وليس فقط أفراد </a:t>
            </a:r>
          </a:p>
          <a:p>
            <a:pPr marL="628650" marR="0" lvl="1" indent="-171450" algn="r" defTabSz="914400" rtl="1" eaLnBrk="1" fontAlgn="base" latinLnBrk="0" hangingPunct="1">
              <a:lnSpc>
                <a:spcPct val="100000"/>
              </a:lnSpc>
              <a:spcBef>
                <a:spcPct val="30000"/>
              </a:spcBef>
              <a:spcAft>
                <a:spcPct val="0"/>
              </a:spcAft>
              <a:buClrTx/>
              <a:buSzTx/>
              <a:buFontTx/>
              <a:buChar char="•"/>
              <a:tabLst/>
              <a:defRPr/>
            </a:pPr>
            <a:r>
              <a:rPr lang="ar-SA" sz="1200" kern="1200" dirty="0">
                <a:solidFill>
                  <a:schemeClr val="tx1"/>
                </a:solidFill>
                <a:effectLst/>
                <a:latin typeface="Arial"/>
                <a:cs typeface="Arial"/>
              </a:rPr>
              <a:t>وتشتمل على إناث</a:t>
            </a:r>
            <a:endParaRPr lang="ar-SA" altLang="en-US" dirty="0"/>
          </a:p>
          <a:p>
            <a:pPr algn="r" rtl="1">
              <a:spcBef>
                <a:spcPct val="0"/>
              </a:spcBef>
            </a:pPr>
            <a:endParaRPr lang="ar-SA" altLang="en-US" dirty="0"/>
          </a:p>
          <a:p>
            <a:pPr algn="r" rtl="1">
              <a:spcBef>
                <a:spcPct val="0"/>
              </a:spcBef>
            </a:pPr>
            <a:endParaRPr lang="ar-SA" altLang="en-US" dirty="0"/>
          </a:p>
          <a:p>
            <a:pPr algn="r" rtl="1">
              <a:spcBef>
                <a:spcPct val="0"/>
              </a:spcBef>
            </a:pPr>
            <a:endParaRPr lang="ar-SA" altLang="en-US" dirty="0"/>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rtl="1"/>
            <a:fld id="{F9E899AC-6946-4C6B-90C6-CAD1675A3605}" type="slidenum">
              <a:rPr lang="en-US" altLang="en-US" sz="1200"/>
              <a:pPr/>
              <a:t>9</a:t>
            </a:fld>
            <a:endParaRPr lang="ar-SA"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FF5DAE62-621D-4AFA-91CC-C44AAB6DF39C}" type="datetime1">
              <a:rPr lang="en-US"/>
              <a:pPr>
                <a:defRPr/>
              </a:pPr>
              <a:t>11/2/2017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3908AA9-ADAE-4C00-912A-70083C39C61A}" type="slidenum">
              <a:rPr lang="en-US" altLang="en-US"/>
              <a:pPr/>
              <a:t>‹#›</a:t>
            </a:fld>
            <a:endParaRPr lang="en-US" altLang="en-US"/>
          </a:p>
        </p:txBody>
      </p:sp>
    </p:spTree>
    <p:extLst>
      <p:ext uri="{BB962C8B-B14F-4D97-AF65-F5344CB8AC3E}">
        <p14:creationId xmlns:p14="http://schemas.microsoft.com/office/powerpoint/2010/main" val="3531200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16C3E5DE-F788-470B-ACED-30F7E2E17AD4}" type="datetime1">
              <a:rPr lang="en-US"/>
              <a:pPr>
                <a:defRPr/>
              </a:pPr>
              <a:t>11/2/2017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48BBE99-E382-4107-A478-0B4FC43B38DD}" type="slidenum">
              <a:rPr lang="en-US" altLang="en-US"/>
              <a:pPr/>
              <a:t>‹#›</a:t>
            </a:fld>
            <a:endParaRPr lang="en-US" altLang="en-US"/>
          </a:p>
        </p:txBody>
      </p:sp>
    </p:spTree>
    <p:extLst>
      <p:ext uri="{BB962C8B-B14F-4D97-AF65-F5344CB8AC3E}">
        <p14:creationId xmlns:p14="http://schemas.microsoft.com/office/powerpoint/2010/main" val="3815641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2CAF923E-2F24-4420-AB89-7226492F0E6A}" type="datetime1">
              <a:rPr lang="en-US"/>
              <a:pPr>
                <a:defRPr/>
              </a:pPr>
              <a:t>11/2/2017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29D1621A-95C2-4E7D-8AFC-616C3FD93B5D}" type="slidenum">
              <a:rPr lang="en-US" altLang="en-US"/>
              <a:pPr/>
              <a:t>‹#›</a:t>
            </a:fld>
            <a:endParaRPr lang="en-US" altLang="en-US"/>
          </a:p>
        </p:txBody>
      </p:sp>
    </p:spTree>
    <p:extLst>
      <p:ext uri="{BB962C8B-B14F-4D97-AF65-F5344CB8AC3E}">
        <p14:creationId xmlns:p14="http://schemas.microsoft.com/office/powerpoint/2010/main" val="3159527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7C6A9A9-43C7-48A1-9D7C-D013AF51394F}" type="datetime1">
              <a:rPr lang="en-US"/>
              <a:pPr>
                <a:defRPr/>
              </a:pPr>
              <a:t>11/2/2017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0EF22CA-9ACF-400B-A07B-9868F5856D4E}" type="slidenum">
              <a:rPr lang="en-US" altLang="en-US"/>
              <a:pPr/>
              <a:t>‹#›</a:t>
            </a:fld>
            <a:endParaRPr lang="en-US" altLang="en-US"/>
          </a:p>
        </p:txBody>
      </p:sp>
    </p:spTree>
    <p:extLst>
      <p:ext uri="{BB962C8B-B14F-4D97-AF65-F5344CB8AC3E}">
        <p14:creationId xmlns:p14="http://schemas.microsoft.com/office/powerpoint/2010/main" val="2804214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5F499ED-DB2B-4469-9EA7-BD6DDE3FDD09}" type="datetime1">
              <a:rPr lang="en-US"/>
              <a:pPr>
                <a:defRPr/>
              </a:pPr>
              <a:t>11/2/2017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D6D04D0-E24B-4407-B3A5-D1902949A75C}" type="slidenum">
              <a:rPr lang="en-US" altLang="en-US"/>
              <a:pPr/>
              <a:t>‹#›</a:t>
            </a:fld>
            <a:endParaRPr lang="en-US" altLang="en-US"/>
          </a:p>
        </p:txBody>
      </p:sp>
    </p:spTree>
    <p:extLst>
      <p:ext uri="{BB962C8B-B14F-4D97-AF65-F5344CB8AC3E}">
        <p14:creationId xmlns:p14="http://schemas.microsoft.com/office/powerpoint/2010/main" val="1393189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E51C50A4-25AD-41FD-AAC4-46FCB6BE6C9B}" type="datetime1">
              <a:rPr lang="en-US"/>
              <a:pPr>
                <a:defRPr/>
              </a:pPr>
              <a:t>11/2/2017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1A35D435-6445-4F42-AFB9-F4962FBE2316}" type="slidenum">
              <a:rPr lang="en-US" altLang="en-US"/>
              <a:pPr/>
              <a:t>‹#›</a:t>
            </a:fld>
            <a:endParaRPr lang="en-US" altLang="en-US"/>
          </a:p>
        </p:txBody>
      </p:sp>
    </p:spTree>
    <p:extLst>
      <p:ext uri="{BB962C8B-B14F-4D97-AF65-F5344CB8AC3E}">
        <p14:creationId xmlns:p14="http://schemas.microsoft.com/office/powerpoint/2010/main" val="3926198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3EA5ACAA-1C8C-4FF5-B069-8CFAD27F5502}" type="datetime1">
              <a:rPr lang="en-US"/>
              <a:pPr>
                <a:defRPr/>
              </a:pPr>
              <a:t>11/2/2017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C02570BC-86B1-42E7-ADA7-DBEA4A8C8882}" type="slidenum">
              <a:rPr lang="en-US" altLang="en-US"/>
              <a:pPr/>
              <a:t>‹#›</a:t>
            </a:fld>
            <a:endParaRPr lang="en-US" altLang="en-US"/>
          </a:p>
        </p:txBody>
      </p:sp>
    </p:spTree>
    <p:extLst>
      <p:ext uri="{BB962C8B-B14F-4D97-AF65-F5344CB8AC3E}">
        <p14:creationId xmlns:p14="http://schemas.microsoft.com/office/powerpoint/2010/main" val="2719344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C2060793-7D13-42C7-8E73-A8B1A46E9023}" type="datetime1">
              <a:rPr lang="en-US"/>
              <a:pPr>
                <a:defRPr/>
              </a:pPr>
              <a:t>11/2/2017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27EE8907-E6E1-4B7B-8B7B-6C12B167258F}" type="slidenum">
              <a:rPr lang="en-US" altLang="en-US"/>
              <a:pPr/>
              <a:t>‹#›</a:t>
            </a:fld>
            <a:endParaRPr lang="en-US" altLang="en-US"/>
          </a:p>
        </p:txBody>
      </p:sp>
    </p:spTree>
    <p:extLst>
      <p:ext uri="{BB962C8B-B14F-4D97-AF65-F5344CB8AC3E}">
        <p14:creationId xmlns:p14="http://schemas.microsoft.com/office/powerpoint/2010/main" val="28709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5E12B0E-E475-44A0-8320-97F83E36CE1C}" type="datetime1">
              <a:rPr lang="en-US"/>
              <a:pPr>
                <a:defRPr/>
              </a:pPr>
              <a:t>11/2/2017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A4B88639-9202-45B5-91B2-8E0B5C23ABC0}" type="slidenum">
              <a:rPr lang="en-US" altLang="en-US"/>
              <a:pPr/>
              <a:t>‹#›</a:t>
            </a:fld>
            <a:endParaRPr lang="en-US" altLang="en-US"/>
          </a:p>
        </p:txBody>
      </p:sp>
    </p:spTree>
    <p:extLst>
      <p:ext uri="{BB962C8B-B14F-4D97-AF65-F5344CB8AC3E}">
        <p14:creationId xmlns:p14="http://schemas.microsoft.com/office/powerpoint/2010/main" val="3588277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E8EA934-FFAB-4124-AE20-00C788406BB5}" type="datetime1">
              <a:rPr lang="en-US"/>
              <a:pPr>
                <a:defRPr/>
              </a:pPr>
              <a:t>11/2/2017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1CF61058-9D7D-4170-AE64-25DC9CA998B2}" type="slidenum">
              <a:rPr lang="en-US" altLang="en-US"/>
              <a:pPr/>
              <a:t>‹#›</a:t>
            </a:fld>
            <a:endParaRPr lang="en-US" altLang="en-US"/>
          </a:p>
        </p:txBody>
      </p:sp>
    </p:spTree>
    <p:extLst>
      <p:ext uri="{BB962C8B-B14F-4D97-AF65-F5344CB8AC3E}">
        <p14:creationId xmlns:p14="http://schemas.microsoft.com/office/powerpoint/2010/main" val="1126902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433A269-7557-46EA-8ED9-1DC949F9DE15}" type="datetime1">
              <a:rPr lang="en-US"/>
              <a:pPr>
                <a:defRPr/>
              </a:pPr>
              <a:t>11/2/2017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DF29742E-8453-4ADE-ADB7-A1C3AB070364}" type="slidenum">
              <a:rPr lang="en-US" altLang="en-US"/>
              <a:pPr/>
              <a:t>‹#›</a:t>
            </a:fld>
            <a:endParaRPr lang="en-US" altLang="en-US"/>
          </a:p>
        </p:txBody>
      </p:sp>
    </p:spTree>
    <p:extLst>
      <p:ext uri="{BB962C8B-B14F-4D97-AF65-F5344CB8AC3E}">
        <p14:creationId xmlns:p14="http://schemas.microsoft.com/office/powerpoint/2010/main" val="58878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04800"/>
            <a:ext cx="7886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 name="Text Placeholder 2"/>
          <p:cNvSpPr>
            <a:spLocks noGrp="1"/>
          </p:cNvSpPr>
          <p:nvPr>
            <p:ph type="body" idx="1"/>
          </p:nvPr>
        </p:nvSpPr>
        <p:spPr>
          <a:xfrm>
            <a:off x="628650" y="1520825"/>
            <a:ext cx="7886700" cy="36274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7488"/>
            <a:ext cx="2057400" cy="303212"/>
          </a:xfrm>
          <a:prstGeom prst="rect">
            <a:avLst/>
          </a:prstGeom>
        </p:spPr>
        <p:txBody>
          <a:bodyPr vert="horz" lIns="91440" tIns="45720" rIns="91440" bIns="45720" rtlCol="0" anchor="ctr"/>
          <a:lstStyle>
            <a:lvl1pPr algn="l" defTabSz="713203" fontAlgn="auto">
              <a:spcBef>
                <a:spcPts val="0"/>
              </a:spcBef>
              <a:spcAft>
                <a:spcPts val="0"/>
              </a:spcAft>
              <a:defRPr sz="900" smtClean="0">
                <a:solidFill>
                  <a:schemeClr val="tx1">
                    <a:tint val="75000"/>
                  </a:schemeClr>
                </a:solidFill>
                <a:latin typeface="+mn-lt"/>
                <a:cs typeface="+mn-cs"/>
              </a:defRPr>
            </a:lvl1pPr>
          </a:lstStyle>
          <a:p>
            <a:pPr>
              <a:defRPr/>
            </a:pPr>
            <a:fld id="{4504341A-A09E-4974-ABA6-7839A17C0F99}" type="datetime1">
              <a:rPr lang="en-US"/>
              <a:pPr>
                <a:defRPr/>
              </a:pPr>
              <a:t>11/2/2017</a:t>
            </a:fld>
            <a:endParaRPr lang="en-US"/>
          </a:p>
        </p:txBody>
      </p:sp>
      <p:sp>
        <p:nvSpPr>
          <p:cNvPr id="5" name="Footer Placeholder 4"/>
          <p:cNvSpPr>
            <a:spLocks noGrp="1"/>
          </p:cNvSpPr>
          <p:nvPr>
            <p:ph type="ftr" sz="quarter" idx="3"/>
          </p:nvPr>
        </p:nvSpPr>
        <p:spPr>
          <a:xfrm>
            <a:off x="3028950" y="5297488"/>
            <a:ext cx="3086100" cy="303212"/>
          </a:xfrm>
          <a:prstGeom prst="rect">
            <a:avLst/>
          </a:prstGeom>
        </p:spPr>
        <p:txBody>
          <a:bodyPr vert="horz" lIns="91440" tIns="45720" rIns="91440" bIns="45720" rtlCol="0" anchor="ctr"/>
          <a:lstStyle>
            <a:lvl1pPr algn="ctr" defTabSz="713203" fontAlgn="auto">
              <a:spcBef>
                <a:spcPts val="0"/>
              </a:spcBef>
              <a:spcAft>
                <a:spcPts val="0"/>
              </a:spcAft>
              <a:defRPr sz="9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457950" y="5297488"/>
            <a:ext cx="2057400" cy="303212"/>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latin typeface="Calibri" panose="020F0502020204030204" pitchFamily="34" charset="0"/>
              </a:defRPr>
            </a:lvl1pPr>
          </a:lstStyle>
          <a:p>
            <a:fld id="{70D7B619-544F-4800-9E1E-6D25ADEA9C1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2.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75838" y="128520"/>
            <a:ext cx="8683623" cy="5431821"/>
          </a:xfrm>
          <a:prstGeom prst="rect">
            <a:avLst/>
          </a:prstGeom>
        </p:spPr>
      </p:pic>
      <p:pic>
        <p:nvPicPr>
          <p:cNvPr id="14338"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875" y="-22225"/>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12"/>
          <p:cNvSpPr>
            <a:spLocks noChangeArrowheads="1"/>
          </p:cNvSpPr>
          <p:nvPr/>
        </p:nvSpPr>
        <p:spPr bwMode="auto">
          <a:xfrm>
            <a:off x="3948542" y="3429581"/>
            <a:ext cx="475147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solidFill>
                  <a:schemeClr val="bg1"/>
                </a:solidFill>
                <a:latin typeface="Arial"/>
                <a:cs typeface="Arial"/>
              </a:rPr>
              <a:t>مرحبًا بك في تعليمات </a:t>
            </a:r>
            <a:br>
              <a:rPr lang="en-US" altLang="en-US" sz="3600" dirty="0">
                <a:solidFill>
                  <a:schemeClr val="bg1"/>
                </a:solidFill>
                <a:latin typeface="Arial"/>
                <a:cs typeface="Arial"/>
              </a:rPr>
            </a:br>
            <a:r>
              <a:rPr lang="ar-SA" altLang="en-US" sz="3600" dirty="0">
                <a:solidFill>
                  <a:schemeClr val="bg1"/>
                </a:solidFill>
                <a:latin typeface="Arial"/>
                <a:cs typeface="Arial"/>
              </a:rPr>
              <a:t>Hour of Code</a:t>
            </a:r>
            <a:r>
              <a:rPr lang="ar-SA" altLang="en-US" sz="3600" baseline="30000" dirty="0">
                <a:solidFill>
                  <a:schemeClr val="bg1"/>
                </a:solidFill>
                <a:latin typeface="Arial"/>
                <a:cs typeface="Arial"/>
              </a:rPr>
              <a:t>TM</a:t>
            </a:r>
            <a:r>
              <a:rPr lang="ar-SA" altLang="en-US" sz="3600" dirty="0">
                <a:solidFill>
                  <a:schemeClr val="bg1"/>
                </a:solidFill>
                <a:latin typeface="Arial"/>
                <a:cs typeface="Arial"/>
              </a:rPr>
              <a:t> البرمجية</a:t>
            </a:r>
            <a:endParaRPr lang="ar-SA" altLang="en-US" sz="3600" dirty="0">
              <a:solidFill>
                <a:schemeClr val="bg1"/>
              </a:solidFill>
              <a:latin typeface="Arial"/>
            </a:endParaRPr>
          </a:p>
        </p:txBody>
      </p:sp>
      <p:pic>
        <p:nvPicPr>
          <p:cNvPr id="14340" name="Picture 14" descr="Microsoft" title="Microsoft"/>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28746" y="169863"/>
            <a:ext cx="2955925"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hidden="1"/>
          <p:cNvSpPr>
            <a:spLocks noGrp="1"/>
          </p:cNvSpPr>
          <p:nvPr>
            <p:ph type="ctrTitle"/>
          </p:nvPr>
        </p:nvSpPr>
        <p:spPr/>
        <p:txBody>
          <a:bodyPr/>
          <a:lstStyle/>
          <a:p>
            <a:r>
              <a:rPr lang="ar-AE" dirty="0"/>
              <a:t>مرحبًا بك في </a:t>
            </a:r>
            <a:r>
              <a:rPr lang="en-IE" dirty="0"/>
              <a:t>Hour of </a:t>
            </a:r>
            <a:r>
              <a:rPr lang="en-IE" dirty="0" err="1"/>
              <a:t>CodeTM</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D32C8537-306B-4434-8F85-D0D44A676110}" type="slidenum">
              <a:rPr lang="en-US" altLang="en-US" smtClean="0"/>
              <a:pPr/>
              <a:t>1</a:t>
            </a:fld>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1" descr="مجموعة صغيرة من الأطفال يتعاونون لإنجاز مشروع" title="مجموعة صغيرة من الأطفال يتعاونون لإنجاز مشروع"/>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6138" y="173038"/>
            <a:ext cx="6915150" cy="536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0"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6"/>
          <p:cNvSpPr>
            <a:spLocks noChangeArrowheads="1"/>
          </p:cNvSpPr>
          <p:nvPr/>
        </p:nvSpPr>
        <p:spPr bwMode="auto">
          <a:xfrm>
            <a:off x="228600" y="2873375"/>
            <a:ext cx="434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إنها كذلك.</a:t>
            </a:r>
            <a:endParaRPr lang="ar-SA" altLang="en-US" sz="3600" dirty="0">
              <a:solidFill>
                <a:schemeClr val="bg1"/>
              </a:solidFill>
              <a:latin typeface="Arial"/>
            </a:endParaRPr>
          </a:p>
        </p:txBody>
      </p:sp>
      <p:pic>
        <p:nvPicPr>
          <p:cNvPr id="32772"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033588"/>
            <a:ext cx="6953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hidden="1"/>
          <p:cNvSpPr>
            <a:spLocks noGrp="1"/>
          </p:cNvSpPr>
          <p:nvPr>
            <p:ph type="ctrTitle"/>
          </p:nvPr>
        </p:nvSpPr>
        <p:spPr/>
        <p:txBody>
          <a:bodyPr/>
          <a:lstStyle/>
          <a:p>
            <a:r>
              <a:rPr lang="ar-AE" dirty="0"/>
              <a:t>وهذا</a:t>
            </a:r>
            <a:endParaRPr lang="en-IE" dirty="0"/>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9C8B50BD-6542-4343-8EF6-6FC443EB8732}" type="slidenum">
              <a:rPr lang="en-US" altLang="en-US" smtClean="0"/>
              <a:pPr/>
              <a:t>10</a:t>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Rectangle 6"/>
          <p:cNvSpPr>
            <a:spLocks noChangeArrowheads="1"/>
          </p:cNvSpPr>
          <p:nvPr/>
        </p:nvSpPr>
        <p:spPr bwMode="auto">
          <a:xfrm>
            <a:off x="2951018" y="2540000"/>
            <a:ext cx="546561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solidFill>
                  <a:schemeClr val="bg1"/>
                </a:solidFill>
                <a:latin typeface="Arial"/>
                <a:cs typeface="Arial"/>
              </a:rPr>
              <a:t>التعليمات البرمجية تتعلق بـ…</a:t>
            </a:r>
          </a:p>
        </p:txBody>
      </p:sp>
      <p:sp>
        <p:nvSpPr>
          <p:cNvPr id="4" name="Title 3" hidden="1"/>
          <p:cNvSpPr>
            <a:spLocks noGrp="1"/>
          </p:cNvSpPr>
          <p:nvPr>
            <p:ph type="ctrTitle"/>
          </p:nvPr>
        </p:nvSpPr>
        <p:spPr/>
        <p:txBody>
          <a:bodyPr/>
          <a:lstStyle/>
          <a:p>
            <a:r>
              <a:rPr lang="ar-AE" dirty="0"/>
              <a:t>التعليمات البرمجية تتعلق بـ</a:t>
            </a:r>
            <a:endParaRPr lang="en-IE" dirty="0"/>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38851E6C-5632-4BB3-959A-6CE3DD438596}" type="slidenum">
              <a:rPr lang="en-US" altLang="en-US" smtClean="0"/>
              <a:pPr/>
              <a:t>11</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2700" y="0"/>
            <a:ext cx="8236997" cy="5715000"/>
          </a:xfrm>
          <a:prstGeom prst="rect">
            <a:avLst/>
          </a:prstGeom>
        </p:spPr>
      </p:pic>
      <p:pic>
        <p:nvPicPr>
          <p:cNvPr id="40962"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16"/>
          <p:cNvSpPr>
            <a:spLocks noChangeArrowheads="1"/>
          </p:cNvSpPr>
          <p:nvPr/>
        </p:nvSpPr>
        <p:spPr bwMode="auto">
          <a:xfrm>
            <a:off x="4572000" y="2884488"/>
            <a:ext cx="434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حل المشكلات</a:t>
            </a:r>
            <a:endParaRPr lang="ar-SA" altLang="en-US" sz="3600" dirty="0">
              <a:solidFill>
                <a:schemeClr val="bg1"/>
              </a:solidFill>
              <a:latin typeface="Arial"/>
            </a:endParaRPr>
          </a:p>
        </p:txBody>
      </p:sp>
      <p:pic>
        <p:nvPicPr>
          <p:cNvPr id="40964"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37313" y="20383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حل المشكلات</a:t>
            </a:r>
            <a:endParaRPr lang="en-IE" dirty="0"/>
          </a:p>
        </p:txBody>
      </p:sp>
      <p:sp>
        <p:nvSpPr>
          <p:cNvPr id="5" name="Subtitle 4"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E6FD6C6A-C210-4E01-90A8-0F8D9DDE5839}" type="slidenum">
              <a:rPr lang="en-US" altLang="en-US" smtClean="0"/>
              <a:pPr/>
              <a:t>12</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أقلام رصاص متنوعة الألوان" title="أقلام رصاص متنوعة الألوان"/>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839200"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0"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12"/>
          <p:cNvSpPr>
            <a:spLocks noChangeArrowheads="1"/>
          </p:cNvSpPr>
          <p:nvPr/>
        </p:nvSpPr>
        <p:spPr bwMode="auto">
          <a:xfrm>
            <a:off x="4572000" y="2884488"/>
            <a:ext cx="434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الإبداع</a:t>
            </a:r>
            <a:endParaRPr lang="ar-SA" altLang="en-US" sz="3600" dirty="0">
              <a:solidFill>
                <a:schemeClr val="bg1"/>
              </a:solidFill>
              <a:latin typeface="Arial"/>
            </a:endParaRPr>
          </a:p>
        </p:txBody>
      </p:sp>
      <p:pic>
        <p:nvPicPr>
          <p:cNvPr id="43012"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38900" y="2041525"/>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الإبداع</a:t>
            </a:r>
            <a:endParaRPr lang="en-IE" dirty="0"/>
          </a:p>
        </p:txBody>
      </p:sp>
      <p:sp>
        <p:nvSpPr>
          <p:cNvPr id="4" name="Subtitle 3" hidden="1"/>
          <p:cNvSpPr>
            <a:spLocks noGrp="1"/>
          </p:cNvSpPr>
          <p:nvPr>
            <p:ph type="subTitle" idx="1"/>
          </p:nvPr>
        </p:nvSpPr>
        <p:spPr/>
        <p:txBody>
          <a:bodyPr/>
          <a:lstStyle/>
          <a:p>
            <a:endParaRPr lang="en-IE"/>
          </a:p>
        </p:txBody>
      </p:sp>
      <p:sp>
        <p:nvSpPr>
          <p:cNvPr id="6" name="Slide Number Placeholder 5"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2979D548-F049-43B8-8E7F-FBCD577FF4D7}" type="slidenum">
              <a:rPr lang="en-US" altLang="en-US" smtClean="0"/>
              <a:pPr/>
              <a:t>13</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Girls Who Code 2 | by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35" y="0"/>
            <a:ext cx="4676723" cy="5715000"/>
          </a:xfrm>
          <a:prstGeom prst="rect">
            <a:avLst/>
          </a:prstGeom>
          <a:noFill/>
          <a:extLst>
            <a:ext uri="{909E8E84-426E-40DD-AFC4-6F175D3DCCD1}">
              <a14:hiddenFill xmlns:a14="http://schemas.microsoft.com/office/drawing/2010/main">
                <a:solidFill>
                  <a:srgbClr val="FFFFFF"/>
                </a:solidFill>
              </a14:hiddenFill>
            </a:ext>
          </a:extLst>
        </p:spPr>
      </p:pic>
      <p:pic>
        <p:nvPicPr>
          <p:cNvPr id="4505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10"/>
          <p:cNvSpPr>
            <a:spLocks noChangeArrowheads="1"/>
          </p:cNvSpPr>
          <p:nvPr/>
        </p:nvSpPr>
        <p:spPr bwMode="auto">
          <a:xfrm>
            <a:off x="4572000" y="2864168"/>
            <a:ext cx="434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التعاون</a:t>
            </a:r>
            <a:endParaRPr lang="ar-SA" altLang="en-US" sz="3600" dirty="0">
              <a:solidFill>
                <a:schemeClr val="bg1"/>
              </a:solidFill>
              <a:latin typeface="Arial"/>
            </a:endParaRPr>
          </a:p>
        </p:txBody>
      </p:sp>
      <p:sp>
        <p:nvSpPr>
          <p:cNvPr id="3" name="Title 2" hidden="1"/>
          <p:cNvSpPr>
            <a:spLocks noGrp="1"/>
          </p:cNvSpPr>
          <p:nvPr>
            <p:ph type="ctrTitle"/>
          </p:nvPr>
        </p:nvSpPr>
        <p:spPr/>
        <p:txBody>
          <a:bodyPr/>
          <a:lstStyle/>
          <a:p>
            <a:r>
              <a:rPr lang="ar-AE" dirty="0"/>
              <a:t>التعاون</a:t>
            </a:r>
            <a:endParaRPr lang="en-IE" dirty="0"/>
          </a:p>
        </p:txBody>
      </p:sp>
      <p:sp>
        <p:nvSpPr>
          <p:cNvPr id="4" name="Subtitle 3" hidden="1"/>
          <p:cNvSpPr>
            <a:spLocks noGrp="1"/>
          </p:cNvSpPr>
          <p:nvPr>
            <p:ph type="subTitle" idx="1"/>
          </p:nvPr>
        </p:nvSpPr>
        <p:spPr/>
        <p:txBody>
          <a:bodyPr/>
          <a:lstStyle/>
          <a:p>
            <a:endParaRPr lang="en-IE"/>
          </a:p>
        </p:txBody>
      </p:sp>
      <p:sp>
        <p:nvSpPr>
          <p:cNvPr id="5" name="Slide Number Placeholder 4"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A0662AA9-F056-4F0E-9E1D-DD7370BABF79}" type="slidenum">
              <a:rPr lang="en-US" altLang="en-US" smtClean="0"/>
              <a:pPr/>
              <a:t>14</a:t>
            </a:fld>
            <a:endParaRPr lang="en-US" altLang="en-US"/>
          </a:p>
        </p:txBody>
      </p:sp>
      <p:pic>
        <p:nvPicPr>
          <p:cNvPr id="8" name="Picture 1"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pic>
        <p:nvPicPr>
          <p:cNvPr id="10" name="Picture 9">
            <a:extLst>
              <a:ext uri="{FF2B5EF4-FFF2-40B4-BE49-F238E27FC236}">
                <a16:creationId xmlns:a16="http://schemas.microsoft.com/office/drawing/2014/main" id="{C83F2FD1-9E70-4002-98D5-08153FC1D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2193758"/>
            <a:ext cx="685800" cy="6858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Rectangle 14"/>
          <p:cNvSpPr>
            <a:spLocks noChangeArrowheads="1"/>
          </p:cNvSpPr>
          <p:nvPr/>
        </p:nvSpPr>
        <p:spPr bwMode="auto">
          <a:xfrm>
            <a:off x="4712565" y="2498729"/>
            <a:ext cx="40417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latin typeface="Arial"/>
                <a:cs typeface="Arial"/>
              </a:rPr>
              <a:t>ما الشيء الذي تحب أنت وأصدقائك القيام به؟</a:t>
            </a:r>
            <a:r>
              <a:rPr lang="ar-SA" dirty="0">
                <a:latin typeface="Arial"/>
                <a:cs typeface="Arial"/>
              </a:rPr>
              <a:t> </a:t>
            </a:r>
          </a:p>
        </p:txBody>
      </p:sp>
      <p:sp>
        <p:nvSpPr>
          <p:cNvPr id="49155" name="Rectangle 26"/>
          <p:cNvSpPr>
            <a:spLocks noChangeArrowheads="1"/>
          </p:cNvSpPr>
          <p:nvPr/>
        </p:nvSpPr>
        <p:spPr bwMode="auto">
          <a:xfrm>
            <a:off x="223838" y="2868613"/>
            <a:ext cx="43481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سؤال</a:t>
            </a:r>
            <a:endParaRPr lang="ar-SA" altLang="en-US" sz="3600" dirty="0">
              <a:solidFill>
                <a:schemeClr val="bg1"/>
              </a:solidFill>
              <a:latin typeface="Arial"/>
            </a:endParaRPr>
          </a:p>
        </p:txBody>
      </p:sp>
      <p:pic>
        <p:nvPicPr>
          <p:cNvPr id="49156" name="Picture 2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ماذا تحب أن تعمل؟</a:t>
            </a:r>
            <a:endParaRPr lang="en-IE" dirty="0"/>
          </a:p>
        </p:txBody>
      </p:sp>
      <p:sp>
        <p:nvSpPr>
          <p:cNvPr id="4" name="Subtitle 3" hidden="1"/>
          <p:cNvSpPr>
            <a:spLocks noGrp="1"/>
          </p:cNvSpPr>
          <p:nvPr>
            <p:ph type="subTitle" idx="1"/>
          </p:nvPr>
        </p:nvSpPr>
        <p:spPr/>
        <p:txBody>
          <a:bodyPr/>
          <a:lstStyle/>
          <a:p>
            <a:endParaRPr lang="en-IE"/>
          </a:p>
        </p:txBody>
      </p:sp>
      <p:sp>
        <p:nvSpPr>
          <p:cNvPr id="12" name="Slide Number Placeholder 11"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DA8465C7-4857-42C2-824A-FB2B636CF867}" type="slidenum">
              <a:rPr lang="en-US" altLang="en-US" smtClean="0"/>
              <a:pPr/>
              <a:t>15</a:t>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6" descr="شرارات لامعة" title="شرارات لامعة"/>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300" y="0"/>
            <a:ext cx="86598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2"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hidden="1"/>
          <p:cNvSpPr>
            <a:spLocks noGrp="1"/>
          </p:cNvSpPr>
          <p:nvPr>
            <p:ph type="ctrTitle"/>
          </p:nvPr>
        </p:nvSpPr>
        <p:spPr/>
        <p:txBody>
          <a:bodyPr/>
          <a:lstStyle/>
          <a:p>
            <a:r>
              <a:rPr lang="ar-AE" dirty="0"/>
              <a:t>اعط قبلة الحياة لاهتماماتك</a:t>
            </a:r>
            <a:endParaRPr lang="en-IE" dirty="0"/>
          </a:p>
        </p:txBody>
      </p:sp>
      <p:sp>
        <p:nvSpPr>
          <p:cNvPr id="6" name="Subtitle 5"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7D948B19-B4D1-47D3-A438-3B7E68B366C5}" type="slidenum">
              <a:rPr lang="en-US" altLang="en-US" smtClean="0"/>
              <a:pPr/>
              <a:t>16</a:t>
            </a:fld>
            <a:endParaRPr lang="en-US" altLang="en-US"/>
          </a:p>
        </p:txBody>
      </p:sp>
      <p:sp>
        <p:nvSpPr>
          <p:cNvPr id="10" name="TextBox 9"/>
          <p:cNvSpPr txBox="1"/>
          <p:nvPr/>
        </p:nvSpPr>
        <p:spPr>
          <a:xfrm>
            <a:off x="5683829" y="2901950"/>
            <a:ext cx="2579688" cy="571500"/>
          </a:xfrm>
          <a:prstGeom prst="rect">
            <a:avLst/>
          </a:prstGeom>
          <a:solidFill>
            <a:schemeClr val="accent6"/>
          </a:solidFill>
        </p:spPr>
        <p:txBody>
          <a:bodyPr wrap="square">
            <a:spAutoFit/>
          </a:bodyPr>
          <a:lstStyle/>
          <a:p>
            <a:pPr defTabSz="713203" fontAlgn="auto">
              <a:spcBef>
                <a:spcPts val="0"/>
              </a:spcBef>
              <a:spcAft>
                <a:spcPts val="0"/>
              </a:spcAft>
              <a:defRPr/>
            </a:pPr>
            <a:endParaRPr lang="en-US" sz="1404" dirty="0">
              <a:latin typeface="+mn-lt"/>
              <a:cs typeface="+mn-cs"/>
            </a:endParaRPr>
          </a:p>
        </p:txBody>
      </p:sp>
      <p:sp>
        <p:nvSpPr>
          <p:cNvPr id="12" name="TextBox 11"/>
          <p:cNvSpPr txBox="1"/>
          <p:nvPr/>
        </p:nvSpPr>
        <p:spPr>
          <a:xfrm>
            <a:off x="5937829" y="3460750"/>
            <a:ext cx="2325688" cy="571500"/>
          </a:xfrm>
          <a:prstGeom prst="rect">
            <a:avLst/>
          </a:prstGeom>
          <a:solidFill>
            <a:schemeClr val="accent6"/>
          </a:solidFill>
        </p:spPr>
        <p:txBody>
          <a:bodyPr wrap="square">
            <a:spAutoFit/>
          </a:bodyPr>
          <a:lstStyle/>
          <a:p>
            <a:pPr defTabSz="713203" fontAlgn="auto">
              <a:spcBef>
                <a:spcPts val="0"/>
              </a:spcBef>
              <a:spcAft>
                <a:spcPts val="0"/>
              </a:spcAft>
              <a:defRPr/>
            </a:pPr>
            <a:endParaRPr lang="en-US" sz="1404" dirty="0">
              <a:latin typeface="+mn-lt"/>
              <a:cs typeface="+mn-cs"/>
            </a:endParaRPr>
          </a:p>
        </p:txBody>
      </p:sp>
      <p:sp>
        <p:nvSpPr>
          <p:cNvPr id="13" name="TextBox 12"/>
          <p:cNvSpPr txBox="1"/>
          <p:nvPr/>
        </p:nvSpPr>
        <p:spPr>
          <a:xfrm>
            <a:off x="7106229" y="3981450"/>
            <a:ext cx="1157288" cy="571500"/>
          </a:xfrm>
          <a:prstGeom prst="rect">
            <a:avLst/>
          </a:prstGeom>
          <a:solidFill>
            <a:schemeClr val="accent6"/>
          </a:solidFill>
        </p:spPr>
        <p:txBody>
          <a:bodyPr wrap="square">
            <a:spAutoFit/>
          </a:bodyPr>
          <a:lstStyle/>
          <a:p>
            <a:pPr defTabSz="713203" fontAlgn="auto">
              <a:spcBef>
                <a:spcPts val="0"/>
              </a:spcBef>
              <a:spcAft>
                <a:spcPts val="0"/>
              </a:spcAft>
              <a:defRPr/>
            </a:pPr>
            <a:endParaRPr lang="en-US" sz="1404" dirty="0">
              <a:latin typeface="+mn-lt"/>
              <a:cs typeface="+mn-cs"/>
            </a:endParaRPr>
          </a:p>
        </p:txBody>
      </p:sp>
      <p:sp>
        <p:nvSpPr>
          <p:cNvPr id="51206" name="Rectangle 13"/>
          <p:cNvSpPr>
            <a:spLocks noChangeArrowheads="1"/>
          </p:cNvSpPr>
          <p:nvPr/>
        </p:nvSpPr>
        <p:spPr bwMode="auto">
          <a:xfrm>
            <a:off x="5181022" y="1230313"/>
            <a:ext cx="3144838"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solidFill>
                  <a:schemeClr val="bg1"/>
                </a:solidFill>
                <a:latin typeface="Arial"/>
                <a:cs typeface="Arial"/>
              </a:rPr>
              <a:t>بغض النظر عن طبيعة اهتماماتك،</a:t>
            </a:r>
            <a:br>
              <a:rPr dirty="0"/>
            </a:br>
            <a:r>
              <a:rPr lang="ar-SA" altLang="en-US" sz="3600" dirty="0">
                <a:solidFill>
                  <a:schemeClr val="bg1"/>
                </a:solidFill>
                <a:latin typeface="Arial"/>
                <a:cs typeface="Arial"/>
              </a:rPr>
              <a:t>فالتعليمات البرمجية بإمكانها أن</a:t>
            </a:r>
            <a:r>
              <a:rPr lang="ar-SA" dirty="0">
                <a:latin typeface="Arial"/>
                <a:cs typeface="Arial"/>
              </a:rPr>
              <a:t> </a:t>
            </a:r>
            <a:r>
              <a:rPr lang="ar-SA" altLang="en-US" sz="3600" dirty="0">
                <a:solidFill>
                  <a:schemeClr val="bg1"/>
                </a:solidFill>
                <a:latin typeface="Arial"/>
                <a:cs typeface="Arial"/>
              </a:rPr>
              <a:t>تجعل هذه الاهتمامات حقيقية.</a:t>
            </a:r>
            <a:r>
              <a:rPr lang="ar-SA" dirty="0">
                <a:latin typeface="Arial"/>
                <a:cs typeface="Arial"/>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 descr="فتاة شابة تستخدم كاميرا لالتقاط صورة" title="فتاة شابة تستخدم كاميرا لالتقاط صورة"/>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388" y="0"/>
            <a:ext cx="8948737"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0"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hidden="1"/>
          <p:cNvSpPr>
            <a:spLocks noGrp="1"/>
          </p:cNvSpPr>
          <p:nvPr>
            <p:ph type="ctrTitle"/>
          </p:nvPr>
        </p:nvSpPr>
        <p:spPr/>
        <p:txBody>
          <a:bodyPr/>
          <a:lstStyle/>
          <a:p>
            <a:r>
              <a:rPr lang="ar-AE" dirty="0"/>
              <a:t>قم بتطبيق ما تعلمته</a:t>
            </a:r>
            <a:endParaRPr lang="en-IE" dirty="0"/>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29CB54C3-3218-4ABF-B5E6-33A38E9A9EE3}" type="slidenum">
              <a:rPr lang="en-US" altLang="en-US" smtClean="0"/>
              <a:pPr/>
              <a:t>17</a:t>
            </a:fld>
            <a:endParaRPr lang="en-US" altLang="en-US"/>
          </a:p>
        </p:txBody>
      </p:sp>
      <p:sp>
        <p:nvSpPr>
          <p:cNvPr id="10" name="TextBox 9"/>
          <p:cNvSpPr txBox="1"/>
          <p:nvPr/>
        </p:nvSpPr>
        <p:spPr>
          <a:xfrm>
            <a:off x="5403272" y="3982028"/>
            <a:ext cx="2189021" cy="571500"/>
          </a:xfrm>
          <a:prstGeom prst="rect">
            <a:avLst/>
          </a:prstGeom>
          <a:solidFill>
            <a:schemeClr val="accent6"/>
          </a:solidFill>
        </p:spPr>
        <p:txBody>
          <a:bodyPr wrap="square">
            <a:spAutoFit/>
          </a:bodyPr>
          <a:lstStyle/>
          <a:p>
            <a:pPr defTabSz="713203" fontAlgn="auto">
              <a:spcBef>
                <a:spcPts val="0"/>
              </a:spcBef>
              <a:spcAft>
                <a:spcPts val="0"/>
              </a:spcAft>
              <a:defRPr/>
            </a:pPr>
            <a:endParaRPr lang="en-US" sz="1404" dirty="0">
              <a:latin typeface="+mn-lt"/>
              <a:cs typeface="+mn-cs"/>
            </a:endParaRPr>
          </a:p>
        </p:txBody>
      </p:sp>
      <p:sp>
        <p:nvSpPr>
          <p:cNvPr id="11" name="TextBox 10"/>
          <p:cNvSpPr txBox="1"/>
          <p:nvPr/>
        </p:nvSpPr>
        <p:spPr>
          <a:xfrm>
            <a:off x="5978365" y="4552374"/>
            <a:ext cx="2560320" cy="571500"/>
          </a:xfrm>
          <a:prstGeom prst="rect">
            <a:avLst/>
          </a:prstGeom>
          <a:solidFill>
            <a:schemeClr val="accent6"/>
          </a:solidFill>
        </p:spPr>
        <p:txBody>
          <a:bodyPr wrap="square">
            <a:spAutoFit/>
          </a:bodyPr>
          <a:lstStyle/>
          <a:p>
            <a:pPr defTabSz="713203" fontAlgn="auto">
              <a:spcBef>
                <a:spcPts val="0"/>
              </a:spcBef>
              <a:spcAft>
                <a:spcPts val="0"/>
              </a:spcAft>
              <a:defRPr/>
            </a:pPr>
            <a:endParaRPr lang="en-US" sz="1404" dirty="0">
              <a:latin typeface="+mn-lt"/>
              <a:cs typeface="+mn-cs"/>
            </a:endParaRPr>
          </a:p>
        </p:txBody>
      </p:sp>
      <p:sp>
        <p:nvSpPr>
          <p:cNvPr id="53256" name="Rectangle 13"/>
          <p:cNvSpPr>
            <a:spLocks noChangeArrowheads="1"/>
          </p:cNvSpPr>
          <p:nvPr/>
        </p:nvSpPr>
        <p:spPr bwMode="auto">
          <a:xfrm>
            <a:off x="3634508" y="2302867"/>
            <a:ext cx="4940300" cy="307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solidFill>
                  <a:schemeClr val="bg1"/>
                </a:solidFill>
                <a:latin typeface="Arial"/>
                <a:cs typeface="Arial"/>
              </a:rPr>
              <a:t>أثناء قيامك بتنفيذ تعليمات برنامج Hour of Code</a:t>
            </a:r>
            <a:r>
              <a:rPr lang="ar-SA" altLang="en-US" sz="3600" baseline="30000" dirty="0">
                <a:solidFill>
                  <a:schemeClr val="bg1"/>
                </a:solidFill>
                <a:latin typeface="Arial"/>
                <a:cs typeface="Arial"/>
              </a:rPr>
              <a:t>TM</a:t>
            </a:r>
            <a:r>
              <a:rPr lang="ar-SA" dirty="0">
                <a:latin typeface="Arial"/>
                <a:cs typeface="Arial"/>
              </a:rPr>
              <a:t> </a:t>
            </a:r>
            <a:r>
              <a:rPr lang="ar-SA" altLang="en-US" sz="3600" dirty="0">
                <a:solidFill>
                  <a:schemeClr val="bg1"/>
                </a:solidFill>
                <a:latin typeface="Arial"/>
                <a:cs typeface="Arial"/>
              </a:rPr>
              <a:t>التعليمي، ضع في اعتبارك كيف يمكنك تطبيق ما تتعلمه على</a:t>
            </a:r>
            <a:endParaRPr lang="ar-SA" altLang="en-US" sz="3600" dirty="0">
              <a:solidFill>
                <a:schemeClr val="bg1"/>
              </a:solidFill>
              <a:latin typeface="Arial"/>
            </a:endParaRPr>
          </a:p>
          <a:p>
            <a:pPr algn="r" rtl="1"/>
            <a:r>
              <a:rPr lang="ar-SA" altLang="en-US" sz="3600" dirty="0">
                <a:solidFill>
                  <a:schemeClr val="bg1"/>
                </a:solidFill>
                <a:latin typeface="Arial"/>
                <a:cs typeface="Arial"/>
              </a:rPr>
              <a:t>ما تحب القيام به.</a:t>
            </a:r>
            <a:r>
              <a:rPr lang="ar-SA" dirty="0">
                <a:latin typeface="Arial"/>
                <a:cs typeface="Arial"/>
              </a:rPr>
              <a:t> </a:t>
            </a:r>
          </a:p>
          <a:p>
            <a:pPr algn="r" rtl="1"/>
            <a:r>
              <a:rPr lang="ar-SA" dirty="0">
                <a:latin typeface="Arial"/>
                <a:cs typeface="Arial"/>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3" descr="طلاب يهللون بحماس في لحظة انفعال" title="طلاب يهللون بحماس في لحظة انفعال"/>
          <p:cNvPicPr>
            <a:picLocks noChangeAspect="1"/>
          </p:cNvPicPr>
          <p:nvPr/>
        </p:nvPicPr>
        <p:blipFill>
          <a:blip r:embed="rId3">
            <a:extLst>
              <a:ext uri="{28A0092B-C50C-407E-A947-70E740481C1C}">
                <a14:useLocalDpi xmlns:a14="http://schemas.microsoft.com/office/drawing/2010/main" val="0"/>
              </a:ext>
            </a:extLst>
          </a:blip>
          <a:srcRect b="-2"/>
          <a:stretch>
            <a:fillRect/>
          </a:stretch>
        </p:blipFill>
        <p:spPr bwMode="auto">
          <a:xfrm>
            <a:off x="238125" y="127000"/>
            <a:ext cx="5635625"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1"/>
          <p:cNvSpPr>
            <a:spLocks noChangeArrowheads="1"/>
          </p:cNvSpPr>
          <p:nvPr/>
        </p:nvSpPr>
        <p:spPr bwMode="auto">
          <a:xfrm>
            <a:off x="4781550" y="2257425"/>
            <a:ext cx="36766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sz="3600" dirty="0">
                <a:solidFill>
                  <a:schemeClr val="bg1"/>
                </a:solidFill>
                <a:latin typeface="Arial"/>
                <a:cs typeface="Arial"/>
              </a:rPr>
              <a:t>Minecraft</a:t>
            </a:r>
          </a:p>
          <a:p>
            <a:pPr algn="r" rtl="1"/>
            <a:r>
              <a:rPr lang="ar-SA" altLang="en-US" sz="3600" dirty="0">
                <a:solidFill>
                  <a:schemeClr val="bg1"/>
                </a:solidFill>
                <a:latin typeface="Arial"/>
                <a:cs typeface="Arial"/>
              </a:rPr>
              <a:t>Hour of Code</a:t>
            </a:r>
            <a:r>
              <a:rPr lang="ar-SA" altLang="en-US" sz="3600" baseline="30000" dirty="0">
                <a:solidFill>
                  <a:schemeClr val="bg1"/>
                </a:solidFill>
                <a:latin typeface="Arial"/>
                <a:cs typeface="Arial"/>
              </a:rPr>
              <a:t>TM</a:t>
            </a:r>
            <a:r>
              <a:rPr lang="ar-SA" altLang="en-US" sz="3600" dirty="0">
                <a:solidFill>
                  <a:schemeClr val="bg1"/>
                </a:solidFill>
                <a:latin typeface="Arial"/>
                <a:cs typeface="Arial"/>
              </a:rPr>
              <a:t>،</a:t>
            </a:r>
            <a:r>
              <a:rPr lang="ar-SA" dirty="0">
                <a:latin typeface="Arial"/>
                <a:cs typeface="Arial"/>
              </a:rPr>
              <a:t> </a:t>
            </a:r>
          </a:p>
          <a:p>
            <a:pPr algn="r" rtl="1"/>
            <a:r>
              <a:rPr lang="ar-SA" altLang="en-US" sz="3600" dirty="0">
                <a:solidFill>
                  <a:schemeClr val="bg1"/>
                </a:solidFill>
                <a:latin typeface="Arial"/>
                <a:cs typeface="Arial"/>
              </a:rPr>
              <a:t>كيف تسير الأمور!</a:t>
            </a:r>
            <a:endParaRPr lang="ar-SA" altLang="en-US" sz="3600" dirty="0">
              <a:solidFill>
                <a:schemeClr val="bg1"/>
              </a:solidFill>
              <a:latin typeface="Arial"/>
            </a:endParaRPr>
          </a:p>
        </p:txBody>
      </p:sp>
      <p:sp>
        <p:nvSpPr>
          <p:cNvPr id="3" name="Title 2" hidden="1"/>
          <p:cNvSpPr>
            <a:spLocks noGrp="1"/>
          </p:cNvSpPr>
          <p:nvPr>
            <p:ph type="ctrTitle"/>
          </p:nvPr>
        </p:nvSpPr>
        <p:spPr/>
        <p:txBody>
          <a:bodyPr/>
          <a:lstStyle/>
          <a:p>
            <a:r>
              <a:rPr lang="ar-AE" dirty="0"/>
              <a:t>كيف يسير الأمر</a:t>
            </a:r>
            <a:endParaRPr lang="en-IE" dirty="0"/>
          </a:p>
        </p:txBody>
      </p:sp>
      <p:sp>
        <p:nvSpPr>
          <p:cNvPr id="4" name="Subtitle 3" hidden="1"/>
          <p:cNvSpPr>
            <a:spLocks noGrp="1"/>
          </p:cNvSpPr>
          <p:nvPr>
            <p:ph type="subTitle" idx="1"/>
          </p:nvPr>
        </p:nvSpPr>
        <p:spPr/>
        <p:txBody>
          <a:bodyPr/>
          <a:lstStyle/>
          <a:p>
            <a:endParaRPr lang="en-IE"/>
          </a:p>
        </p:txBody>
      </p:sp>
      <p:sp>
        <p:nvSpPr>
          <p:cNvPr id="5" name="Slide Number Placeholder 4"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E0524193-815C-4B04-A222-CF0BF08BFF2D}" type="slidenum">
              <a:rPr lang="en-US" altLang="en-US" smtClean="0"/>
              <a:pPr/>
              <a:t>18</a:t>
            </a:fld>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228601" y="2540668"/>
            <a:ext cx="5590308" cy="1200329"/>
          </a:xfrm>
          <a:prstGeom prst="rect">
            <a:avLst/>
          </a:prstGeom>
        </p:spPr>
        <p:txBody>
          <a:bodyPr wrap="square">
            <a:spAutoFit/>
          </a:bodyPr>
          <a:lstStyle/>
          <a:p>
            <a:pPr algn="r" rtl="1"/>
            <a:r>
              <a:rPr lang="ar-SA" sz="3600" dirty="0">
                <a:solidFill>
                  <a:schemeClr val="bg1"/>
                </a:solidFill>
                <a:latin typeface="Arial"/>
                <a:cs typeface="Arial"/>
              </a:rPr>
              <a:t>Minecraft Hour of Code</a:t>
            </a:r>
            <a:r>
              <a:rPr lang="en-US" sz="3600" baseline="30000" dirty="0">
                <a:solidFill>
                  <a:schemeClr val="bg1"/>
                </a:solidFill>
                <a:latin typeface="Arial"/>
                <a:cs typeface="Arial"/>
              </a:rPr>
              <a:t>TM</a:t>
            </a:r>
            <a:r>
              <a:rPr lang="ar-SA" sz="3600" dirty="0">
                <a:solidFill>
                  <a:schemeClr val="bg1"/>
                </a:solidFill>
                <a:latin typeface="Arial"/>
                <a:cs typeface="Arial"/>
              </a:rPr>
              <a:t>: </a:t>
            </a:r>
          </a:p>
          <a:p>
            <a:pPr algn="r" rtl="1"/>
            <a:r>
              <a:rPr lang="ar-SA" sz="3600" dirty="0">
                <a:solidFill>
                  <a:schemeClr val="bg1"/>
                </a:solidFill>
                <a:latin typeface="Arial"/>
                <a:cs typeface="Arial"/>
              </a:rPr>
              <a:t>Hero</a:t>
            </a:r>
            <a:r>
              <a:rPr lang="en-US" sz="3600" dirty="0">
                <a:solidFill>
                  <a:schemeClr val="bg1"/>
                </a:solidFill>
                <a:latin typeface="Arial"/>
                <a:cs typeface="Arial"/>
              </a:rPr>
              <a:t>’s Journey</a:t>
            </a:r>
          </a:p>
        </p:txBody>
      </p:sp>
      <p:sp>
        <p:nvSpPr>
          <p:cNvPr id="5" name="Title 4" hidden="1"/>
          <p:cNvSpPr>
            <a:spLocks noGrp="1"/>
          </p:cNvSpPr>
          <p:nvPr>
            <p:ph type="ctrTitle"/>
          </p:nvPr>
        </p:nvSpPr>
        <p:spPr/>
        <p:txBody>
          <a:bodyPr/>
          <a:lstStyle/>
          <a:p>
            <a:r>
              <a:rPr lang="en-US" dirty="0"/>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n-US"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45775" y="117995"/>
            <a:ext cx="5497630" cy="5252447"/>
          </a:xfrm>
          <a:prstGeom prst="rect">
            <a:avLst/>
          </a:prstGeom>
        </p:spPr>
      </p:pic>
      <p:pic>
        <p:nvPicPr>
          <p:cNvPr id="16386"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6"/>
          <p:cNvSpPr>
            <a:spLocks noChangeArrowheads="1"/>
          </p:cNvSpPr>
          <p:nvPr/>
        </p:nvSpPr>
        <p:spPr bwMode="auto">
          <a:xfrm>
            <a:off x="4959350" y="2081213"/>
            <a:ext cx="3657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solidFill>
                  <a:schemeClr val="bg1"/>
                </a:solidFill>
                <a:latin typeface="Arial"/>
                <a:cs typeface="Arial"/>
              </a:rPr>
              <a:t>قبل أن نبدأ،</a:t>
            </a:r>
            <a:r>
              <a:rPr lang="ar-SA" dirty="0">
                <a:latin typeface="Arial"/>
                <a:cs typeface="Arial"/>
              </a:rPr>
              <a:t> </a:t>
            </a:r>
            <a:r>
              <a:rPr lang="ar-SA" altLang="en-US" sz="3600" dirty="0">
                <a:solidFill>
                  <a:schemeClr val="bg1"/>
                </a:solidFill>
                <a:latin typeface="Arial"/>
                <a:cs typeface="Arial"/>
              </a:rPr>
              <a:t>دعنا نتحدث عن التعليمات البرمجية.</a:t>
            </a:r>
            <a:endParaRPr lang="ar-SA" altLang="en-US" sz="3600" dirty="0">
              <a:solidFill>
                <a:schemeClr val="bg1"/>
              </a:solidFill>
              <a:latin typeface="Arial"/>
            </a:endParaRPr>
          </a:p>
        </p:txBody>
      </p:sp>
      <p:sp>
        <p:nvSpPr>
          <p:cNvPr id="4" name="Title 3" hidden="1"/>
          <p:cNvSpPr>
            <a:spLocks noGrp="1"/>
          </p:cNvSpPr>
          <p:nvPr>
            <p:ph type="ctrTitle"/>
          </p:nvPr>
        </p:nvSpPr>
        <p:spPr/>
        <p:txBody>
          <a:bodyPr/>
          <a:lstStyle/>
          <a:p>
            <a:r>
              <a:rPr lang="ar-AE" dirty="0"/>
              <a:t>لنتحدث عن التعليمات البرمجية</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5E555A40-2C63-48D0-BA00-F62C77BA0FCA}" type="slidenum">
              <a:rPr lang="en-US" altLang="en-US" smtClean="0"/>
              <a:pPr/>
              <a:t>2</a:t>
            </a:fld>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646331"/>
          </a:xfrm>
          <a:prstGeom prst="rect">
            <a:avLst/>
          </a:prstGeom>
        </p:spPr>
        <p:txBody>
          <a:bodyPr wrap="square">
            <a:spAutoFit/>
          </a:bodyPr>
          <a:lstStyle/>
          <a:p>
            <a:pPr algn="ctr" rtl="1"/>
            <a:r>
              <a:rPr lang="ar-SA" sz="3600" dirty="0">
                <a:latin typeface="Arial"/>
                <a:cs typeface="Arial"/>
              </a:rPr>
              <a:t>ابحث عن الدرس التعليمي على Code.org/Minecraft</a:t>
            </a:r>
          </a:p>
        </p:txBody>
      </p:sp>
      <p:sp>
        <p:nvSpPr>
          <p:cNvPr id="6" name="Title 5" hidden="1"/>
          <p:cNvSpPr>
            <a:spLocks noGrp="1"/>
          </p:cNvSpPr>
          <p:nvPr>
            <p:ph type="ctrTitle"/>
          </p:nvPr>
        </p:nvSpPr>
        <p:spPr/>
        <p:txBody>
          <a:bodyPr/>
          <a:lstStyle/>
          <a:p>
            <a:r>
              <a:rPr lang="en-US" dirty="0"/>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n-US" dirty="0"/>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85750" y="0"/>
            <a:ext cx="8572500" cy="5715000"/>
          </a:xfrm>
          <a:prstGeom prst="rect">
            <a:avLst/>
          </a:prstGeom>
        </p:spPr>
      </p:pic>
      <p:pic>
        <p:nvPicPr>
          <p:cNvPr id="65538"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Rectangle 11"/>
          <p:cNvSpPr>
            <a:spLocks noChangeArrowheads="1"/>
          </p:cNvSpPr>
          <p:nvPr/>
        </p:nvSpPr>
        <p:spPr bwMode="auto">
          <a:xfrm>
            <a:off x="6972302" y="2543175"/>
            <a:ext cx="1397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solidFill>
                  <a:schemeClr val="bg1"/>
                </a:solidFill>
                <a:latin typeface="Arial"/>
                <a:cs typeface="Arial"/>
              </a:rPr>
              <a:t>أسرع.</a:t>
            </a:r>
          </a:p>
        </p:txBody>
      </p:sp>
      <p:sp>
        <p:nvSpPr>
          <p:cNvPr id="4" name="Title 3" hidden="1"/>
          <p:cNvSpPr>
            <a:spLocks noGrp="1"/>
          </p:cNvSpPr>
          <p:nvPr>
            <p:ph type="ctrTitle"/>
          </p:nvPr>
        </p:nvSpPr>
        <p:spPr/>
        <p:txBody>
          <a:bodyPr/>
          <a:lstStyle/>
          <a:p>
            <a:r>
              <a:rPr lang="ar-AE" dirty="0"/>
              <a:t>أسرع</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DB6BC05F-A3F3-4F13-A583-0F6459023ED6}" type="slidenum">
              <a:rPr lang="en-US" altLang="en-US" smtClean="0"/>
              <a:pPr/>
              <a:t>21</a:t>
            </a:fld>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6" name="Rectangle 14"/>
          <p:cNvSpPr>
            <a:spLocks noChangeArrowheads="1"/>
          </p:cNvSpPr>
          <p:nvPr/>
        </p:nvSpPr>
        <p:spPr bwMode="auto">
          <a:xfrm>
            <a:off x="4800600" y="1708150"/>
            <a:ext cx="3657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latin typeface="Arial"/>
                <a:cs typeface="Arial"/>
              </a:rPr>
              <a:t>عندما تسمع المصطلح ”التعليمات البرمجية، ماذا يدور بعقلك الآن؟</a:t>
            </a:r>
            <a:r>
              <a:rPr lang="ar-SA" dirty="0">
                <a:latin typeface="Arial"/>
                <a:cs typeface="Arial"/>
              </a:rPr>
              <a:t> </a:t>
            </a:r>
          </a:p>
        </p:txBody>
      </p:sp>
      <p:sp>
        <p:nvSpPr>
          <p:cNvPr id="67587" name="Rectangle 10"/>
          <p:cNvSpPr>
            <a:spLocks noChangeArrowheads="1"/>
          </p:cNvSpPr>
          <p:nvPr/>
        </p:nvSpPr>
        <p:spPr bwMode="auto">
          <a:xfrm>
            <a:off x="223838" y="2868613"/>
            <a:ext cx="43481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سؤال</a:t>
            </a:r>
            <a:endParaRPr lang="ar-SA" altLang="en-US" sz="3600" dirty="0">
              <a:solidFill>
                <a:schemeClr val="bg1"/>
              </a:solidFill>
              <a:latin typeface="Arial"/>
            </a:endParaRPr>
          </a:p>
        </p:txBody>
      </p:sp>
      <p:pic>
        <p:nvPicPr>
          <p:cNvPr id="67588"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hidden="1"/>
          <p:cNvSpPr>
            <a:spLocks noGrp="1"/>
          </p:cNvSpPr>
          <p:nvPr>
            <p:ph type="ctrTitle"/>
          </p:nvPr>
        </p:nvSpPr>
        <p:spPr/>
        <p:txBody>
          <a:bodyPr/>
          <a:lstStyle/>
          <a:p>
            <a:r>
              <a:rPr lang="ar-AE" dirty="0"/>
              <a:t>الآن ما رأيك في التعليمات البرمجية؟</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a:xfrm>
            <a:off x="6457950" y="5310188"/>
            <a:ext cx="2057400" cy="303212"/>
          </a:xfrm>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8731EBDE-14FF-414B-A471-F19BDCE0DB81}" type="slidenum">
              <a:rPr lang="en-US" altLang="en-US" smtClean="0"/>
              <a:pPr/>
              <a:t>22</a:t>
            </a:fld>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Rectangle 14"/>
          <p:cNvSpPr>
            <a:spLocks noChangeArrowheads="1"/>
          </p:cNvSpPr>
          <p:nvPr/>
        </p:nvSpPr>
        <p:spPr bwMode="auto">
          <a:xfrm>
            <a:off x="4675910" y="327025"/>
            <a:ext cx="4138613"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latin typeface="Arial"/>
                <a:cs typeface="Arial"/>
              </a:rPr>
              <a:t>الآن وقد جربت استخدام البرنامج التعليمي، في اعتقادك ماذا كنت سترغب في تنفيذه من خلال هذا البرنامج التعليمي بحيث يكون مصدرًا للمتعة بالنسبة لك ولأصدقائك؟</a:t>
            </a:r>
            <a:r>
              <a:rPr lang="ar-SA" dirty="0">
                <a:latin typeface="Arial"/>
                <a:cs typeface="Arial"/>
              </a:rPr>
              <a:t> </a:t>
            </a:r>
            <a:endParaRPr lang="en-US" dirty="0">
              <a:latin typeface="Arial"/>
              <a:cs typeface="Arial"/>
            </a:endParaRPr>
          </a:p>
          <a:p>
            <a:pPr algn="r" rtl="1"/>
            <a:endParaRPr lang="ar-SA" altLang="en-US" sz="3600" dirty="0">
              <a:latin typeface="Arial"/>
            </a:endParaRPr>
          </a:p>
          <a:p>
            <a:pPr algn="r" rtl="1"/>
            <a:r>
              <a:rPr lang="ar-SA" dirty="0">
                <a:latin typeface="Arial"/>
                <a:cs typeface="Arial"/>
              </a:rPr>
              <a:t> </a:t>
            </a:r>
            <a:r>
              <a:rPr lang="ar-SA" altLang="en-US" sz="1800" dirty="0">
                <a:latin typeface="Arial"/>
                <a:cs typeface="Arial"/>
              </a:rPr>
              <a:t>قدد تكون لعبة، موقع ويب، برنامج، تطبيق، فكر بطريقة مبتكرة!</a:t>
            </a:r>
            <a:endParaRPr lang="ar-SA" altLang="en-US" sz="1800" dirty="0">
              <a:latin typeface="Arial"/>
            </a:endParaRPr>
          </a:p>
        </p:txBody>
      </p:sp>
      <p:sp>
        <p:nvSpPr>
          <p:cNvPr id="69635" name="Rectangle 9"/>
          <p:cNvSpPr>
            <a:spLocks noChangeArrowheads="1"/>
          </p:cNvSpPr>
          <p:nvPr/>
        </p:nvSpPr>
        <p:spPr bwMode="auto">
          <a:xfrm>
            <a:off x="223838" y="2868613"/>
            <a:ext cx="43481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سؤال</a:t>
            </a:r>
            <a:endParaRPr lang="ar-SA" altLang="en-US" sz="3600" dirty="0">
              <a:solidFill>
                <a:schemeClr val="bg1"/>
              </a:solidFill>
              <a:latin typeface="Arial"/>
            </a:endParaRPr>
          </a:p>
        </p:txBody>
      </p:sp>
      <p:pic>
        <p:nvPicPr>
          <p:cNvPr id="69636"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hidden="1"/>
          <p:cNvSpPr>
            <a:spLocks noGrp="1"/>
          </p:cNvSpPr>
          <p:nvPr>
            <p:ph type="ctrTitle"/>
          </p:nvPr>
        </p:nvSpPr>
        <p:spPr/>
        <p:txBody>
          <a:bodyPr/>
          <a:lstStyle/>
          <a:p>
            <a:r>
              <a:rPr lang="ar-AE" dirty="0"/>
              <a:t>ماذا تحب أن تبدع؟</a:t>
            </a:r>
            <a:endParaRPr lang="en-IE" dirty="0"/>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92A09850-AECC-49AC-AF9E-268B8F91EAF3}" type="slidenum">
              <a:rPr lang="en-US" altLang="en-US" smtClean="0"/>
              <a:pPr/>
              <a:t>23</a:t>
            </a:fld>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504825" y="966788"/>
            <a:ext cx="7026275" cy="50641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fontAlgn="auto">
              <a:spcBef>
                <a:spcPts val="0"/>
              </a:spcBef>
              <a:spcAft>
                <a:spcPts val="0"/>
              </a:spcAft>
              <a:defRPr/>
            </a:pPr>
            <a:endParaRPr lang="en-US" sz="1404" dirty="0"/>
          </a:p>
        </p:txBody>
      </p:sp>
      <p:sp>
        <p:nvSpPr>
          <p:cNvPr id="59" name="Rectangle 58"/>
          <p:cNvSpPr/>
          <p:nvPr/>
        </p:nvSpPr>
        <p:spPr>
          <a:xfrm>
            <a:off x="508000" y="433388"/>
            <a:ext cx="7480300" cy="50323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fontAlgn="auto">
              <a:spcBef>
                <a:spcPts val="0"/>
              </a:spcBef>
              <a:spcAft>
                <a:spcPts val="0"/>
              </a:spcAft>
              <a:defRPr/>
            </a:pPr>
            <a:endParaRPr lang="en-US" sz="1404" dirty="0"/>
          </a:p>
        </p:txBody>
      </p:sp>
      <p:sp>
        <p:nvSpPr>
          <p:cNvPr id="60" name="Rectangle 59"/>
          <p:cNvSpPr/>
          <p:nvPr/>
        </p:nvSpPr>
        <p:spPr>
          <a:xfrm>
            <a:off x="711200" y="2613025"/>
            <a:ext cx="2301875" cy="231298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fontAlgn="auto">
              <a:spcBef>
                <a:spcPts val="0"/>
              </a:spcBef>
              <a:spcAft>
                <a:spcPts val="0"/>
              </a:spcAft>
              <a:defRPr/>
            </a:pPr>
            <a:endParaRPr lang="en-US" sz="1404" dirty="0"/>
          </a:p>
        </p:txBody>
      </p:sp>
      <p:sp>
        <p:nvSpPr>
          <p:cNvPr id="61" name="Rectangle 60"/>
          <p:cNvSpPr/>
          <p:nvPr/>
        </p:nvSpPr>
        <p:spPr>
          <a:xfrm>
            <a:off x="3373438" y="2613025"/>
            <a:ext cx="2301875" cy="231298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fontAlgn="auto">
              <a:spcBef>
                <a:spcPts val="0"/>
              </a:spcBef>
              <a:spcAft>
                <a:spcPts val="0"/>
              </a:spcAft>
              <a:defRPr/>
            </a:pPr>
            <a:endParaRPr lang="en-US" sz="1404" dirty="0"/>
          </a:p>
        </p:txBody>
      </p:sp>
      <p:sp>
        <p:nvSpPr>
          <p:cNvPr id="62" name="Rectangle 61"/>
          <p:cNvSpPr/>
          <p:nvPr/>
        </p:nvSpPr>
        <p:spPr>
          <a:xfrm>
            <a:off x="6056313" y="2613025"/>
            <a:ext cx="2301875" cy="231298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fontAlgn="auto">
              <a:spcBef>
                <a:spcPts val="0"/>
              </a:spcBef>
              <a:spcAft>
                <a:spcPts val="0"/>
              </a:spcAft>
              <a:defRPr/>
            </a:pPr>
            <a:endParaRPr lang="en-US" sz="1404" dirty="0"/>
          </a:p>
        </p:txBody>
      </p:sp>
      <p:pic>
        <p:nvPicPr>
          <p:cNvPr id="71687" name="Picture 6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hidden="1"/>
          <p:cNvSpPr>
            <a:spLocks noGrp="1"/>
          </p:cNvSpPr>
          <p:nvPr>
            <p:ph type="ctrTitle"/>
          </p:nvPr>
        </p:nvSpPr>
        <p:spPr/>
        <p:txBody>
          <a:bodyPr/>
          <a:lstStyle/>
          <a:p>
            <a:r>
              <a:rPr lang="ar-AE" dirty="0"/>
              <a:t>الخطوات التالية</a:t>
            </a:r>
            <a:endParaRPr lang="en-IE" dirty="0"/>
          </a:p>
        </p:txBody>
      </p:sp>
      <p:sp>
        <p:nvSpPr>
          <p:cNvPr id="8" name="Subtitle 7"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67C40C87-7612-44FD-8932-8060383AF39F}" type="slidenum">
              <a:rPr lang="en-US" altLang="en-US" smtClean="0"/>
              <a:pPr/>
              <a:t>24</a:t>
            </a:fld>
            <a:endParaRPr lang="en-US" altLang="en-US"/>
          </a:p>
        </p:txBody>
      </p:sp>
      <p:sp>
        <p:nvSpPr>
          <p:cNvPr id="64" name="Rectangle 63"/>
          <p:cNvSpPr/>
          <p:nvPr/>
        </p:nvSpPr>
        <p:spPr>
          <a:xfrm>
            <a:off x="8178006" y="2524125"/>
            <a:ext cx="433387" cy="39211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rtl="1" fontAlgn="auto">
              <a:spcBef>
                <a:spcPts val="0"/>
              </a:spcBef>
              <a:spcAft>
                <a:spcPts val="0"/>
              </a:spcAft>
              <a:defRPr/>
            </a:pPr>
            <a:r>
              <a:rPr lang="ar-SA" sz="1404" dirty="0">
                <a:latin typeface="Arial"/>
                <a:cs typeface="Arial"/>
              </a:rPr>
              <a:t>1</a:t>
            </a:r>
          </a:p>
        </p:txBody>
      </p:sp>
      <p:sp>
        <p:nvSpPr>
          <p:cNvPr id="65" name="Rectangle 64"/>
          <p:cNvSpPr/>
          <p:nvPr/>
        </p:nvSpPr>
        <p:spPr>
          <a:xfrm>
            <a:off x="5526081" y="2524125"/>
            <a:ext cx="433387" cy="39211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rtl="1" fontAlgn="auto">
              <a:spcBef>
                <a:spcPts val="0"/>
              </a:spcBef>
              <a:spcAft>
                <a:spcPts val="0"/>
              </a:spcAft>
              <a:defRPr/>
            </a:pPr>
            <a:r>
              <a:rPr lang="ar-SA" sz="1404" dirty="0">
                <a:latin typeface="Arial"/>
                <a:cs typeface="Arial"/>
              </a:rPr>
              <a:t>2</a:t>
            </a:r>
          </a:p>
        </p:txBody>
      </p:sp>
      <p:sp>
        <p:nvSpPr>
          <p:cNvPr id="66" name="Rectangle 65"/>
          <p:cNvSpPr/>
          <p:nvPr/>
        </p:nvSpPr>
        <p:spPr>
          <a:xfrm>
            <a:off x="2441782" y="2524125"/>
            <a:ext cx="433387" cy="39211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rtl="1" fontAlgn="auto">
              <a:spcBef>
                <a:spcPts val="0"/>
              </a:spcBef>
              <a:spcAft>
                <a:spcPts val="0"/>
              </a:spcAft>
              <a:defRPr/>
            </a:pPr>
            <a:r>
              <a:rPr lang="ar-SA" sz="1404" dirty="0">
                <a:latin typeface="Arial"/>
                <a:cs typeface="Arial"/>
              </a:rPr>
              <a:t>3</a:t>
            </a:r>
          </a:p>
        </p:txBody>
      </p:sp>
      <p:sp>
        <p:nvSpPr>
          <p:cNvPr id="67" name="TextBox 66"/>
          <p:cNvSpPr txBox="1"/>
          <p:nvPr/>
        </p:nvSpPr>
        <p:spPr>
          <a:xfrm>
            <a:off x="504825" y="2238375"/>
            <a:ext cx="184150" cy="254000"/>
          </a:xfrm>
          <a:prstGeom prst="rect">
            <a:avLst/>
          </a:prstGeom>
          <a:noFill/>
        </p:spPr>
        <p:txBody>
          <a:bodyPr wrap="none">
            <a:spAutoFit/>
          </a:bodyPr>
          <a:lstStyle/>
          <a:p>
            <a:pPr defTabSz="713203" fontAlgn="auto">
              <a:spcBef>
                <a:spcPts val="0"/>
              </a:spcBef>
              <a:spcAft>
                <a:spcPts val="0"/>
              </a:spcAft>
              <a:defRPr/>
            </a:pPr>
            <a:endParaRPr lang="en-US" sz="1053">
              <a:latin typeface="+mn-lt"/>
              <a:cs typeface="+mn-cs"/>
            </a:endParaRPr>
          </a:p>
        </p:txBody>
      </p:sp>
      <p:sp>
        <p:nvSpPr>
          <p:cNvPr id="68" name="Rectangle 67"/>
          <p:cNvSpPr/>
          <p:nvPr/>
        </p:nvSpPr>
        <p:spPr>
          <a:xfrm flipH="1">
            <a:off x="2968625" y="1846263"/>
            <a:ext cx="46038" cy="330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fontAlgn="auto">
              <a:spcBef>
                <a:spcPts val="0"/>
              </a:spcBef>
              <a:spcAft>
                <a:spcPts val="0"/>
              </a:spcAft>
              <a:defRPr/>
            </a:pPr>
            <a:endParaRPr lang="en-US" sz="1404" dirty="0"/>
          </a:p>
        </p:txBody>
      </p:sp>
      <p:sp>
        <p:nvSpPr>
          <p:cNvPr id="69" name="Rectangle 68"/>
          <p:cNvSpPr/>
          <p:nvPr/>
        </p:nvSpPr>
        <p:spPr>
          <a:xfrm>
            <a:off x="711200" y="3709988"/>
            <a:ext cx="2298700" cy="1482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713203" fontAlgn="auto">
              <a:spcBef>
                <a:spcPts val="0"/>
              </a:spcBef>
              <a:spcAft>
                <a:spcPts val="0"/>
              </a:spcAft>
              <a:defRPr/>
            </a:pPr>
            <a:endParaRPr lang="en-US" sz="1800" dirty="0">
              <a:latin typeface="Segoe Pro" charset="0"/>
              <a:ea typeface="Segoe Pro" charset="0"/>
              <a:cs typeface="Segoe Pro" charset="0"/>
            </a:endParaRPr>
          </a:p>
        </p:txBody>
      </p:sp>
      <p:sp>
        <p:nvSpPr>
          <p:cNvPr id="71694" name="Rectangle 69"/>
          <p:cNvSpPr>
            <a:spLocks noChangeArrowheads="1"/>
          </p:cNvSpPr>
          <p:nvPr/>
        </p:nvSpPr>
        <p:spPr bwMode="auto">
          <a:xfrm>
            <a:off x="6400800" y="3045867"/>
            <a:ext cx="230044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2800" dirty="0">
                <a:solidFill>
                  <a:schemeClr val="bg1"/>
                </a:solidFill>
                <a:latin typeface="Arial"/>
                <a:cs typeface="Arial"/>
              </a:rPr>
              <a:t>احصل على شهادتك.</a:t>
            </a:r>
          </a:p>
        </p:txBody>
      </p:sp>
      <p:sp>
        <p:nvSpPr>
          <p:cNvPr id="71" name="Rectangle 70"/>
          <p:cNvSpPr/>
          <p:nvPr/>
        </p:nvSpPr>
        <p:spPr>
          <a:xfrm>
            <a:off x="2789238" y="406400"/>
            <a:ext cx="2570162" cy="1682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713203" fontAlgn="auto">
              <a:spcBef>
                <a:spcPts val="0"/>
              </a:spcBef>
              <a:spcAft>
                <a:spcPts val="0"/>
              </a:spcAft>
              <a:defRPr/>
            </a:pPr>
            <a:endParaRPr lang="en-US" sz="1800" dirty="0">
              <a:solidFill>
                <a:schemeClr val="bg1"/>
              </a:solidFill>
              <a:latin typeface="Segoe Pro" charset="0"/>
              <a:ea typeface="Segoe Pro" charset="0"/>
              <a:cs typeface="Segoe Pro" charset="0"/>
            </a:endParaRPr>
          </a:p>
        </p:txBody>
      </p:sp>
      <p:sp>
        <p:nvSpPr>
          <p:cNvPr id="71696" name="Rectangle 71"/>
          <p:cNvSpPr>
            <a:spLocks noChangeArrowheads="1"/>
          </p:cNvSpPr>
          <p:nvPr/>
        </p:nvSpPr>
        <p:spPr bwMode="auto">
          <a:xfrm>
            <a:off x="566738" y="484188"/>
            <a:ext cx="8158162"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solidFill>
                  <a:srgbClr val="FFFFFF"/>
                </a:solidFill>
                <a:latin typeface="Arial"/>
                <a:cs typeface="Arial"/>
              </a:rPr>
              <a:t>ماذا ستتعلم بعد ذلك؟</a:t>
            </a:r>
            <a:r>
              <a:rPr lang="ar-SA" dirty="0">
                <a:latin typeface="Arial"/>
                <a:cs typeface="Arial"/>
              </a:rPr>
              <a:t> </a:t>
            </a:r>
          </a:p>
          <a:p>
            <a:pPr algn="r" rtl="1"/>
            <a:r>
              <a:rPr lang="ar-SA" altLang="en-US" sz="3600" dirty="0">
                <a:solidFill>
                  <a:srgbClr val="FFFFFF"/>
                </a:solidFill>
                <a:latin typeface="Arial"/>
                <a:cs typeface="Arial"/>
              </a:rPr>
              <a:t>إن الأمر لا ينتهي هنا!</a:t>
            </a:r>
            <a:r>
              <a:rPr lang="ar-SA" dirty="0">
                <a:latin typeface="Arial"/>
                <a:cs typeface="Arial"/>
              </a:rPr>
              <a:t> </a:t>
            </a:r>
          </a:p>
          <a:p>
            <a:pPr algn="r" rtl="1"/>
            <a:r>
              <a:rPr lang="ar-SA" dirty="0">
                <a:latin typeface="Arial"/>
                <a:cs typeface="Arial"/>
              </a:rPr>
              <a:t> </a:t>
            </a:r>
          </a:p>
          <a:p>
            <a:pPr algn="r" rtl="1"/>
            <a:r>
              <a:rPr lang="ar-SA" altLang="en-US" sz="1800" dirty="0">
                <a:solidFill>
                  <a:schemeClr val="bg1"/>
                </a:solidFill>
                <a:latin typeface="Arial"/>
                <a:cs typeface="Arial"/>
              </a:rPr>
              <a:t>فيما يلي خطوات يمكن اتخاذها للاحتفال، واستمرار التعلم، والاستمتاع بكثير من المرح ! </a:t>
            </a:r>
          </a:p>
          <a:p>
            <a:pPr algn="r" rtl="1"/>
            <a:endParaRPr lang="ar-SA" altLang="en-US" sz="1800" dirty="0">
              <a:solidFill>
                <a:schemeClr val="bg1"/>
              </a:solidFill>
              <a:latin typeface="Arial"/>
              <a:ea typeface="Arial"/>
              <a:cs typeface="Arial"/>
            </a:endParaRPr>
          </a:p>
        </p:txBody>
      </p:sp>
      <p:sp>
        <p:nvSpPr>
          <p:cNvPr id="71697" name="Rectangle 72"/>
          <p:cNvSpPr>
            <a:spLocks noChangeArrowheads="1"/>
          </p:cNvSpPr>
          <p:nvPr/>
        </p:nvSpPr>
        <p:spPr bwMode="auto">
          <a:xfrm>
            <a:off x="665591" y="3057525"/>
            <a:ext cx="22971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2800" dirty="0">
                <a:solidFill>
                  <a:schemeClr val="bg1"/>
                </a:solidFill>
                <a:latin typeface="Arial"/>
                <a:cs typeface="Arial"/>
              </a:rPr>
              <a:t>اعرف كثيرًا.</a:t>
            </a:r>
          </a:p>
        </p:txBody>
      </p:sp>
      <p:sp>
        <p:nvSpPr>
          <p:cNvPr id="71698" name="Rectangle 74"/>
          <p:cNvSpPr>
            <a:spLocks noChangeArrowheads="1"/>
          </p:cNvSpPr>
          <p:nvPr/>
        </p:nvSpPr>
        <p:spPr bwMode="auto">
          <a:xfrm>
            <a:off x="3760178" y="3045867"/>
            <a:ext cx="2295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2800" dirty="0">
                <a:solidFill>
                  <a:schemeClr val="bg1"/>
                </a:solidFill>
                <a:latin typeface="Arial"/>
                <a:cs typeface="Arial"/>
              </a:rPr>
              <a:t>العب كثيرًا.</a:t>
            </a:r>
          </a:p>
        </p:txBody>
      </p:sp>
      <p:sp>
        <p:nvSpPr>
          <p:cNvPr id="76" name="Rectangle 75"/>
          <p:cNvSpPr/>
          <p:nvPr/>
        </p:nvSpPr>
        <p:spPr>
          <a:xfrm>
            <a:off x="862656" y="3966774"/>
            <a:ext cx="2101850" cy="1222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sz="1800" dirty="0">
                <a:solidFill>
                  <a:schemeClr val="bg1"/>
                </a:solidFill>
                <a:latin typeface="Arial"/>
                <a:cs typeface="Arial"/>
              </a:rPr>
              <a:t>استكشف موارد إضافية في Microsoft.com</a:t>
            </a:r>
            <a:r>
              <a:rPr lang="en-US" sz="1800" dirty="0">
                <a:solidFill>
                  <a:schemeClr val="bg1"/>
                </a:solidFill>
                <a:latin typeface="Arial"/>
                <a:cs typeface="Arial"/>
              </a:rPr>
              <a:t>/</a:t>
            </a:r>
          </a:p>
          <a:p>
            <a:pPr algn="r" rtl="1"/>
            <a:r>
              <a:rPr lang="ar-SA" sz="1800" dirty="0">
                <a:solidFill>
                  <a:schemeClr val="bg1"/>
                </a:solidFill>
                <a:latin typeface="Arial"/>
                <a:cs typeface="Arial"/>
              </a:rPr>
              <a:t>digitalskills</a:t>
            </a:r>
            <a:endParaRPr lang="ar-SA" sz="1800" dirty="0">
              <a:solidFill>
                <a:schemeClr val="bg1"/>
              </a:solidFill>
              <a:latin typeface="Arial"/>
              <a:ea typeface="Arial"/>
              <a:cs typeface="Arial"/>
            </a:endParaRPr>
          </a:p>
        </p:txBody>
      </p:sp>
      <p:sp>
        <p:nvSpPr>
          <p:cNvPr id="77" name="Rectangle 76"/>
          <p:cNvSpPr/>
          <p:nvPr/>
        </p:nvSpPr>
        <p:spPr>
          <a:xfrm flipH="1">
            <a:off x="6096000" y="1846263"/>
            <a:ext cx="46038" cy="330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fontAlgn="auto">
              <a:spcBef>
                <a:spcPts val="0"/>
              </a:spcBef>
              <a:spcAft>
                <a:spcPts val="0"/>
              </a:spcAft>
              <a:defRPr/>
            </a:pPr>
            <a:endParaRPr lang="en-US" sz="1404" dirty="0"/>
          </a:p>
        </p:txBody>
      </p:sp>
      <p:sp>
        <p:nvSpPr>
          <p:cNvPr id="71701" name="TextBox 77"/>
          <p:cNvSpPr txBox="1">
            <a:spLocks noChangeArrowheads="1"/>
          </p:cNvSpPr>
          <p:nvPr/>
        </p:nvSpPr>
        <p:spPr bwMode="auto">
          <a:xfrm>
            <a:off x="6467343" y="3966774"/>
            <a:ext cx="22066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1800" dirty="0">
                <a:solidFill>
                  <a:srgbClr val="FFFFFF"/>
                </a:solidFill>
                <a:latin typeface="Arial"/>
                <a:cs typeface="Arial"/>
              </a:rPr>
              <a:t>تهانينا!</a:t>
            </a:r>
            <a:r>
              <a:rPr lang="ar-SA" dirty="0">
                <a:latin typeface="Arial"/>
                <a:cs typeface="Arial"/>
              </a:rPr>
              <a:t> </a:t>
            </a:r>
            <a:r>
              <a:rPr lang="ar-SA" altLang="en-US" sz="1800" dirty="0">
                <a:solidFill>
                  <a:srgbClr val="FFFFFF"/>
                </a:solidFill>
                <a:latin typeface="Arial"/>
                <a:cs typeface="Arial"/>
              </a:rPr>
              <a:t>لقد فعلتها!</a:t>
            </a:r>
            <a:r>
              <a:rPr lang="ar-SA" dirty="0">
                <a:latin typeface="Arial"/>
                <a:cs typeface="Arial"/>
              </a:rPr>
              <a:t> </a:t>
            </a:r>
            <a:r>
              <a:rPr lang="ar-SA" altLang="en-US" sz="1800" dirty="0">
                <a:solidFill>
                  <a:srgbClr val="FFFFFF"/>
                </a:solidFill>
                <a:latin typeface="Arial"/>
                <a:cs typeface="Arial"/>
              </a:rPr>
              <a:t>ستجد شهادتك في نهاية البرنامج التعليمي.</a:t>
            </a:r>
            <a:endParaRPr lang="ar-SA" altLang="en-US" sz="1800" dirty="0">
              <a:solidFill>
                <a:srgbClr val="FFFFFF"/>
              </a:solidFill>
              <a:latin typeface="Arial"/>
            </a:endParaRPr>
          </a:p>
        </p:txBody>
      </p:sp>
      <p:sp>
        <p:nvSpPr>
          <p:cNvPr id="79" name="Rectangle 78"/>
          <p:cNvSpPr/>
          <p:nvPr/>
        </p:nvSpPr>
        <p:spPr>
          <a:xfrm>
            <a:off x="3098463" y="3966774"/>
            <a:ext cx="2917825"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sz="1800" dirty="0">
                <a:solidFill>
                  <a:schemeClr val="bg1"/>
                </a:solidFill>
                <a:latin typeface="Arial"/>
                <a:cs typeface="Arial"/>
              </a:rPr>
              <a:t>قم بتحميل التعليمات البرمجية الخاصة بك في Minecraft: Education Edition لرؤية التعليمات البرمجية الخاصة بك تظهر في الحياة كلعبة حقيقية!</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37177" y="100950"/>
            <a:ext cx="8421072" cy="5614049"/>
          </a:xfrm>
          <a:prstGeom prst="rect">
            <a:avLst/>
          </a:prstGeom>
        </p:spPr>
      </p:pic>
      <p:pic>
        <p:nvPicPr>
          <p:cNvPr id="10" name="Picture 9" descr="Group of boys and girls look up from the shared laptop where they are working to smile at the camera&#10;" title="Group of boys and girls look up from the shared laptop where they are working to smile at the camera">
            <a:extLst>
              <a:ext uri="{FF2B5EF4-FFF2-40B4-BE49-F238E27FC236}">
                <a16:creationId xmlns:a16="http://schemas.microsoft.com/office/drawing/2014/main" id="{88145A77-6D43-4C06-9752-73F703140D07}"/>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73730"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75" y="-7111"/>
            <a:ext cx="9128125" cy="572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hidden="1"/>
          <p:cNvSpPr>
            <a:spLocks noGrp="1"/>
          </p:cNvSpPr>
          <p:nvPr>
            <p:ph type="ctrTitle"/>
          </p:nvPr>
        </p:nvSpPr>
        <p:spPr/>
        <p:txBody>
          <a:bodyPr/>
          <a:lstStyle/>
          <a:p>
            <a:r>
              <a:rPr lang="ar-AE" dirty="0"/>
              <a:t>شكرًا لانضمامك!</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162AE56F-DBB5-4FB3-90C2-60C3C0C2E770}" type="slidenum">
              <a:rPr lang="en-US" altLang="en-US" smtClean="0"/>
              <a:pPr/>
              <a:t>25</a:t>
            </a:fld>
            <a:endParaRPr lang="en-US" altLang="en-US"/>
          </a:p>
        </p:txBody>
      </p:sp>
      <p:pic>
        <p:nvPicPr>
          <p:cNvPr id="73733" name="Picture 14" descr="Microsoft" hidden="1" title="Microsoft"/>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8275" y="169863"/>
            <a:ext cx="2955925"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Rectangle 7"/>
          <p:cNvSpPr>
            <a:spLocks noChangeArrowheads="1"/>
          </p:cNvSpPr>
          <p:nvPr/>
        </p:nvSpPr>
        <p:spPr bwMode="auto">
          <a:xfrm>
            <a:off x="4073236" y="2244725"/>
            <a:ext cx="4596247"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solidFill>
                  <a:schemeClr val="bg1"/>
                </a:solidFill>
                <a:latin typeface="Arial"/>
                <a:cs typeface="Arial"/>
              </a:rPr>
              <a:t>نشكرك على الانضمام إلى برنامج</a:t>
            </a:r>
            <a:r>
              <a:rPr lang="ar-SA" sz="3600" dirty="0">
                <a:solidFill>
                  <a:schemeClr val="bg1"/>
                </a:solidFill>
                <a:latin typeface="Arial"/>
                <a:cs typeface="Arial"/>
              </a:rPr>
              <a:t> Minecraft</a:t>
            </a:r>
            <a:br>
              <a:rPr dirty="0"/>
            </a:br>
            <a:r>
              <a:rPr lang="ar-SA" altLang="en-US" sz="3600" dirty="0">
                <a:solidFill>
                  <a:schemeClr val="bg1"/>
                </a:solidFill>
                <a:latin typeface="Arial"/>
                <a:cs typeface="Arial"/>
              </a:rPr>
              <a:t>Hour of Code</a:t>
            </a:r>
            <a:r>
              <a:rPr lang="ar-SA" altLang="en-US" sz="3600" baseline="30000" dirty="0">
                <a:solidFill>
                  <a:schemeClr val="bg1"/>
                </a:solidFill>
                <a:latin typeface="Arial"/>
                <a:cs typeface="Arial"/>
              </a:rPr>
              <a:t>TM</a:t>
            </a:r>
            <a:r>
              <a:rPr lang="ar-SA" dirty="0">
                <a:latin typeface="Arial"/>
                <a:cs typeface="Arial"/>
              </a:rPr>
              <a:t> </a:t>
            </a:r>
            <a:r>
              <a:rPr lang="ar-SA" altLang="en-US" sz="3600" dirty="0">
                <a:solidFill>
                  <a:schemeClr val="bg1"/>
                </a:solidFill>
                <a:latin typeface="Arial"/>
                <a:cs typeface="Arial"/>
              </a:rPr>
              <a:t>التعليمي</a:t>
            </a:r>
            <a:endParaRPr lang="ar-SA" altLang="en-US" sz="3600" dirty="0">
              <a:solidFill>
                <a:schemeClr val="bg1"/>
              </a:solidFill>
              <a:latin typeface="Arial"/>
            </a:endParaRPr>
          </a:p>
        </p:txBody>
      </p:sp>
      <p:pic>
        <p:nvPicPr>
          <p:cNvPr id="11" name="Picture 10" descr="Microsoft" title="Microsoft">
            <a:extLst>
              <a:ext uri="{FF2B5EF4-FFF2-40B4-BE49-F238E27FC236}">
                <a16:creationId xmlns:a16="http://schemas.microsoft.com/office/drawing/2014/main" id="{843C7A1D-FAAC-4FCC-AB60-9C90DDC700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378502"/>
            <a:ext cx="8808423" cy="1569660"/>
          </a:xfrm>
          <a:prstGeom prst="rect">
            <a:avLst/>
          </a:prstGeom>
        </p:spPr>
        <p:txBody>
          <a:bodyPr wrap="square">
            <a:spAutoFit/>
          </a:bodyPr>
          <a:lstStyle/>
          <a:p>
            <a:pPr lvl="0" algn="r" defTabSz="713203" rtl="1" fontAlgn="auto">
              <a:spcBef>
                <a:spcPts val="0"/>
              </a:spcBef>
              <a:spcAft>
                <a:spcPts val="0"/>
              </a:spcAft>
              <a:defRPr/>
            </a:pPr>
            <a:r>
              <a:rPr lang="ar-SA" sz="1600" b="1" dirty="0">
                <a:solidFill>
                  <a:schemeClr val="bg1"/>
                </a:solidFill>
                <a:latin typeface="Arial"/>
                <a:cs typeface="Arial"/>
              </a:rPr>
              <a:t>حقوق الطبع والنشر </a:t>
            </a:r>
            <a:r>
              <a:rPr kumimoji="0" lang="en-US" sz="1600" b="0" i="0"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rPr>
              <a:t>.</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algn="r" defTabSz="713203" rtl="1" fontAlgn="auto">
              <a:spcBef>
                <a:spcPts val="0"/>
              </a:spcBef>
              <a:spcAft>
                <a:spcPts val="0"/>
              </a:spcAft>
              <a:defRPr/>
            </a:pPr>
            <a:r>
              <a:rPr lang="en-US" sz="1600" dirty="0">
                <a:solidFill>
                  <a:schemeClr val="bg1"/>
                </a:solidFill>
                <a:latin typeface="Arial"/>
                <a:cs typeface="Arial"/>
              </a:rPr>
              <a:t>©</a:t>
            </a:r>
            <a:r>
              <a:rPr lang="ar-SA" sz="1600" noProof="1">
                <a:solidFill>
                  <a:schemeClr val="bg1"/>
                </a:solidFill>
                <a:latin typeface="Arial"/>
                <a:cs typeface="Arial"/>
              </a:rPr>
              <a:t> </a:t>
            </a:r>
            <a:r>
              <a:rPr lang="en-US" sz="1600" dirty="0">
                <a:solidFill>
                  <a:schemeClr val="bg1"/>
                </a:solidFill>
                <a:latin typeface="Arial"/>
                <a:cs typeface="Arial"/>
              </a:rPr>
              <a:t>Code.org</a:t>
            </a:r>
            <a:r>
              <a:rPr lang="ar-SA" sz="1600" noProof="1">
                <a:solidFill>
                  <a:schemeClr val="bg1"/>
                </a:solidFill>
                <a:latin typeface="Arial"/>
                <a:cs typeface="Arial"/>
              </a:rPr>
              <a:t>، </a:t>
            </a:r>
            <a:r>
              <a:rPr lang="en-US" sz="1600" dirty="0">
                <a:solidFill>
                  <a:schemeClr val="bg1"/>
                </a:solidFill>
                <a:latin typeface="Arial"/>
                <a:cs typeface="Arial"/>
              </a:rPr>
              <a:t>2017</a:t>
            </a:r>
            <a:r>
              <a:rPr lang="ar-SA" sz="1600" dirty="0">
                <a:solidFill>
                  <a:schemeClr val="bg1"/>
                </a:solidFill>
                <a:latin typeface="Arial"/>
                <a:cs typeface="Arial"/>
              </a:rPr>
              <a:t>. تعتبر كل من Code.org</a:t>
            </a:r>
            <a:r>
              <a:rPr lang="en-US" sz="1600" baseline="30000" dirty="0">
                <a:solidFill>
                  <a:schemeClr val="bg1"/>
                </a:solidFill>
                <a:latin typeface="Arial"/>
                <a:cs typeface="Arial"/>
              </a:rPr>
              <a:t>®</a:t>
            </a:r>
            <a:r>
              <a:rPr lang="ar-SA" sz="1600" dirty="0">
                <a:solidFill>
                  <a:schemeClr val="bg1"/>
                </a:solidFill>
                <a:latin typeface="Arial"/>
                <a:cs typeface="Arial"/>
              </a:rPr>
              <a:t> والشعار CODE و Hour of Code</a:t>
            </a:r>
            <a:r>
              <a:rPr lang="en-US" sz="1600" baseline="30000" dirty="0">
                <a:solidFill>
                  <a:schemeClr val="bg1"/>
                </a:solidFill>
                <a:latin typeface="Arial"/>
                <a:cs typeface="Arial"/>
              </a:rPr>
              <a:t>®</a:t>
            </a:r>
            <a:r>
              <a:rPr lang="ar-SA" sz="1600" dirty="0">
                <a:solidFill>
                  <a:schemeClr val="bg1"/>
                </a:solidFill>
                <a:latin typeface="Arial"/>
                <a:cs typeface="Arial"/>
              </a:rPr>
              <a:t> علامات تجارية لـ Code.org</a:t>
            </a: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r" defTabSz="713203" rtl="1" eaLnBrk="1" fontAlgn="auto" latinLnBrk="0" hangingPunct="1">
              <a:lnSpc>
                <a:spcPct val="100000"/>
              </a:lnSpc>
              <a:spcBef>
                <a:spcPts val="0"/>
              </a:spcBef>
              <a:spcAft>
                <a:spcPts val="0"/>
              </a:spcAft>
              <a:buClrTx/>
              <a:buSzTx/>
              <a:buFontTx/>
              <a:buNone/>
              <a:tabLst/>
              <a:defRPr/>
            </a:pPr>
            <a:r>
              <a:rPr lang="en-US" sz="1600" dirty="0" err="1">
                <a:solidFill>
                  <a:schemeClr val="bg1"/>
                </a:solidFill>
                <a:latin typeface="Arial"/>
                <a:cs typeface="Arial"/>
              </a:rPr>
              <a:t>Mojang</a:t>
            </a:r>
            <a:r>
              <a:rPr lang="ar-SA" sz="1600" noProof="1">
                <a:solidFill>
                  <a:schemeClr val="bg1"/>
                </a:solidFill>
                <a:latin typeface="Arial"/>
                <a:cs typeface="Arial"/>
              </a:rPr>
              <a:t> </a:t>
            </a:r>
            <a:r>
              <a:rPr lang="en-US" sz="1600" dirty="0">
                <a:solidFill>
                  <a:schemeClr val="bg1"/>
                </a:solidFill>
                <a:latin typeface="Arial"/>
                <a:cs typeface="Arial"/>
              </a:rPr>
              <a:t>©</a:t>
            </a:r>
            <a:r>
              <a:rPr lang="ar-SA" sz="1600" noProof="1">
                <a:solidFill>
                  <a:schemeClr val="bg1"/>
                </a:solidFill>
                <a:latin typeface="Arial"/>
                <a:cs typeface="Arial"/>
              </a:rPr>
              <a:t> </a:t>
            </a:r>
            <a:r>
              <a:rPr lang="en-US" sz="1600" dirty="0">
                <a:solidFill>
                  <a:schemeClr val="bg1"/>
                </a:solidFill>
                <a:latin typeface="Arial"/>
                <a:cs typeface="Arial"/>
              </a:rPr>
              <a:t>2017</a:t>
            </a:r>
            <a:r>
              <a:rPr lang="ar-SA" sz="1600" dirty="0">
                <a:solidFill>
                  <a:schemeClr val="bg1"/>
                </a:solidFill>
                <a:latin typeface="Arial"/>
                <a:cs typeface="Arial"/>
              </a:rPr>
              <a:t>. "Minecraft" تعد علامة تجارية لمؤسسة Mojang AB</a:t>
            </a:r>
          </a:p>
          <a:p>
            <a:pPr marL="0" marR="0" lvl="0" indent="0" algn="r" defTabSz="713203" rtl="1" eaLnBrk="1" fontAlgn="auto" latinLnBrk="0" hangingPunct="1">
              <a:lnSpc>
                <a:spcPct val="100000"/>
              </a:lnSpc>
              <a:spcBef>
                <a:spcPts val="0"/>
              </a:spcBef>
              <a:spcAft>
                <a:spcPts val="0"/>
              </a:spcAft>
              <a:buClrTx/>
              <a:buSzTx/>
              <a:buFontTx/>
              <a:buNone/>
              <a:tabLst/>
              <a:defRPr/>
            </a:pPr>
            <a:r>
              <a:rPr lang="ar-SA" sz="1600" dirty="0">
                <a:solidFill>
                  <a:schemeClr val="bg1"/>
                </a:solidFill>
                <a:latin typeface="Arial"/>
                <a:cs typeface="Arial"/>
              </a:rPr>
              <a:t>حقوق النشر </a:t>
            </a:r>
            <a:r>
              <a:rPr lang="en-US" sz="1600" dirty="0">
                <a:solidFill>
                  <a:schemeClr val="bg1"/>
                </a:solidFill>
                <a:latin typeface="Arial"/>
                <a:cs typeface="Arial"/>
              </a:rPr>
              <a:t>©</a:t>
            </a:r>
            <a:r>
              <a:rPr lang="ar-SA" sz="1600" dirty="0">
                <a:solidFill>
                  <a:schemeClr val="bg1"/>
                </a:solidFill>
                <a:latin typeface="Arial"/>
                <a:cs typeface="Arial"/>
              </a:rPr>
              <a:t> لعام 2017 لشركة Microsoft Corporation. جميع الحقوق محفوظة.</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US" dirty="0"/>
              <a:t>Welcome to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Rectangle 14"/>
          <p:cNvSpPr>
            <a:spLocks noChangeArrowheads="1"/>
          </p:cNvSpPr>
          <p:nvPr/>
        </p:nvSpPr>
        <p:spPr bwMode="auto">
          <a:xfrm>
            <a:off x="4975225" y="1320800"/>
            <a:ext cx="365760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latin typeface="Arial"/>
                <a:cs typeface="Arial"/>
              </a:rPr>
              <a:t>عندما تسمع المصطلح ”التعليمات البرمجية، ماذا يرد على ذهنك؟</a:t>
            </a:r>
            <a:endParaRPr lang="ar-SA" altLang="en-US" sz="3600" dirty="0">
              <a:latin typeface="Arial"/>
            </a:endParaRPr>
          </a:p>
          <a:p>
            <a:pPr algn="r" rtl="1"/>
            <a:r>
              <a:rPr lang="ar-SA" dirty="0">
                <a:latin typeface="Arial"/>
                <a:cs typeface="Arial"/>
              </a:rPr>
              <a:t> </a:t>
            </a:r>
          </a:p>
          <a:p>
            <a:pPr algn="r" rtl="1"/>
            <a:r>
              <a:rPr lang="ar-SA" altLang="en-US" sz="1800" dirty="0">
                <a:latin typeface="Arial"/>
                <a:cs typeface="Arial"/>
              </a:rPr>
              <a:t>أخبر أصدقائك خلال دقيقتين، ثم دع باقي المجموعة بالكامل تعرف الأمر!</a:t>
            </a:r>
            <a:endParaRPr lang="ar-SA" altLang="en-US" sz="1800" dirty="0">
              <a:latin typeface="Arial"/>
            </a:endParaRPr>
          </a:p>
        </p:txBody>
      </p:sp>
      <p:sp>
        <p:nvSpPr>
          <p:cNvPr id="20483" name="Rectangle 6"/>
          <p:cNvSpPr>
            <a:spLocks noChangeArrowheads="1"/>
          </p:cNvSpPr>
          <p:nvPr/>
        </p:nvSpPr>
        <p:spPr bwMode="auto">
          <a:xfrm>
            <a:off x="223838" y="2868613"/>
            <a:ext cx="43481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سؤال</a:t>
            </a:r>
            <a:endParaRPr lang="ar-SA" altLang="en-US" sz="3600" dirty="0">
              <a:solidFill>
                <a:schemeClr val="bg1"/>
              </a:solidFill>
              <a:latin typeface="Arial"/>
            </a:endParaRPr>
          </a:p>
        </p:txBody>
      </p:sp>
      <p:pic>
        <p:nvPicPr>
          <p:cNvPr id="2048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ماذا تعرف عن "التعليمات البرمجية"؟</a:t>
            </a:r>
            <a:endParaRPr lang="en-IE" dirty="0"/>
          </a:p>
        </p:txBody>
      </p:sp>
      <p:sp>
        <p:nvSpPr>
          <p:cNvPr id="4" name="Subtitle 3" hidden="1"/>
          <p:cNvSpPr>
            <a:spLocks noGrp="1"/>
          </p:cNvSpPr>
          <p:nvPr>
            <p:ph type="subTitle" idx="1"/>
          </p:nvPr>
        </p:nvSpPr>
        <p:spPr/>
        <p:txBody>
          <a:bodyPr/>
          <a:lstStyle/>
          <a:p>
            <a:endParaRPr lang="en-IE"/>
          </a:p>
        </p:txBody>
      </p:sp>
      <p:sp>
        <p:nvSpPr>
          <p:cNvPr id="11" name="Slide Number Placeholder 10"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A71611FE-DF3D-4BB5-AB62-E713D56C4025}" type="slidenum">
              <a:rPr lang="en-US" altLang="en-US" smtClean="0"/>
              <a:pPr/>
              <a:t>3</a:t>
            </a:fld>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n-US" dirty="0"/>
              <a:t>Hour of Code™ video by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en-US"/>
          </a:p>
        </p:txBody>
      </p:sp>
      <p:pic>
        <p:nvPicPr>
          <p:cNvPr id="2" name="Picture 4">
            <a:hlinkClick r:id="" action="ppaction://media"/>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3500" y="908018"/>
            <a:ext cx="9066213" cy="3898964"/>
          </a:xfrm>
          <a:prstGeom prst="rect">
            <a:avLst/>
          </a:prstGeom>
        </p:spPr>
      </p:pic>
      <p:pic>
        <p:nvPicPr>
          <p:cNvPr id="22530"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9"/>
          <p:cNvSpPr>
            <a:spLocks noChangeArrowheads="1"/>
          </p:cNvSpPr>
          <p:nvPr/>
        </p:nvSpPr>
        <p:spPr bwMode="auto">
          <a:xfrm>
            <a:off x="4572000" y="2868613"/>
            <a:ext cx="4330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إنها ليست كذلك.</a:t>
            </a:r>
            <a:endParaRPr lang="ar-SA" altLang="en-US" sz="3600" dirty="0">
              <a:solidFill>
                <a:schemeClr val="bg1"/>
              </a:solidFill>
              <a:latin typeface="Arial"/>
            </a:endParaRPr>
          </a:p>
        </p:txBody>
      </p:sp>
      <p:pic>
        <p:nvPicPr>
          <p:cNvPr id="22532"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34138" y="2041525"/>
            <a:ext cx="69215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إنها ليست كذلك</a:t>
            </a:r>
            <a:endParaRPr lang="en-IE" dirty="0"/>
          </a:p>
        </p:txBody>
      </p:sp>
      <p:sp>
        <p:nvSpPr>
          <p:cNvPr id="4" name="Subtitle 3" hidden="1"/>
          <p:cNvSpPr>
            <a:spLocks noGrp="1"/>
          </p:cNvSpPr>
          <p:nvPr>
            <p:ph type="subTitle" idx="1"/>
          </p:nvPr>
        </p:nvSpPr>
        <p:spPr/>
        <p:txBody>
          <a:bodyPr/>
          <a:lstStyle/>
          <a:p>
            <a:endParaRPr lang="en-IE"/>
          </a:p>
        </p:txBody>
      </p:sp>
      <p:sp>
        <p:nvSpPr>
          <p:cNvPr id="5" name="Slide Number Placeholder 4"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DBE5316F-A5E7-42DD-996D-B5176914F4D0}" type="slidenum">
              <a:rPr lang="en-US" altLang="en-US" smtClean="0"/>
              <a:pPr/>
              <a:t>5</a:t>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oup of teenage boys and girls look up from the shared laptop where they are working to smile at the camera&#10;" title="Group of teenage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2700" y="0"/>
            <a:ext cx="8864600" cy="5535006"/>
          </a:xfrm>
          <a:prstGeom prst="rect">
            <a:avLst/>
          </a:prstGeom>
        </p:spPr>
      </p:pic>
      <p:pic>
        <p:nvPicPr>
          <p:cNvPr id="24578"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7"/>
          <p:cNvSpPr>
            <a:spLocks noChangeArrowheads="1"/>
          </p:cNvSpPr>
          <p:nvPr/>
        </p:nvSpPr>
        <p:spPr bwMode="auto">
          <a:xfrm>
            <a:off x="4572000" y="2868613"/>
            <a:ext cx="4330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قد يكون هذا.</a:t>
            </a:r>
            <a:endParaRPr lang="ar-SA" altLang="en-US" sz="3600" dirty="0">
              <a:solidFill>
                <a:schemeClr val="bg1"/>
              </a:solidFill>
              <a:latin typeface="Arial"/>
            </a:endParaRPr>
          </a:p>
        </p:txBody>
      </p:sp>
      <p:pic>
        <p:nvPicPr>
          <p:cNvPr id="24580" name="Picture 3" hidden="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34138" y="2041525"/>
            <a:ext cx="69215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وليست كذلك أيضًا</a:t>
            </a:r>
            <a:endParaRPr lang="en-IE" dirty="0"/>
          </a:p>
        </p:txBody>
      </p:sp>
      <p:sp>
        <p:nvSpPr>
          <p:cNvPr id="4" name="Subtitle 3" hidden="1"/>
          <p:cNvSpPr>
            <a:spLocks noGrp="1"/>
          </p:cNvSpPr>
          <p:nvPr>
            <p:ph type="subTitle" idx="1"/>
          </p:nvPr>
        </p:nvSpPr>
        <p:spPr/>
        <p:txBody>
          <a:bodyPr/>
          <a:lstStyle/>
          <a:p>
            <a:endParaRPr lang="en-IE"/>
          </a:p>
        </p:txBody>
      </p:sp>
      <p:sp>
        <p:nvSpPr>
          <p:cNvPr id="11" name="Slide Number Placeholder 10"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24F103F8-4F29-4B2E-A9F3-E284A380A4F6}" type="slidenum">
              <a:rPr lang="en-US" altLang="en-US" smtClean="0"/>
              <a:pPr/>
              <a:t>6</a:t>
            </a:fld>
            <a:endParaRPr lang="en-US" altLang="en-US"/>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12" name="Picture 11">
            <a:extLst>
              <a:ext uri="{FF2B5EF4-FFF2-40B4-BE49-F238E27FC236}">
                <a16:creationId xmlns:a16="http://schemas.microsoft.com/office/drawing/2014/main" id="{4DEA1FC5-AF99-46AE-A7E5-BD089370C08E}"/>
              </a:ext>
            </a:extLst>
          </p:cNvPr>
          <p:cNvPicPr>
            <a:picLocks noChangeAspect="1"/>
          </p:cNvPicPr>
          <p:nvPr/>
        </p:nvPicPr>
        <p:blipFill rotWithShape="1">
          <a:blip r:embed="rId7"/>
          <a:srcRect l="42224" r="11684"/>
          <a:stretch/>
        </p:blipFill>
        <p:spPr>
          <a:xfrm>
            <a:off x="214429" y="208108"/>
            <a:ext cx="4341940" cy="529878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410668" y="-1631"/>
            <a:ext cx="5593632" cy="5715000"/>
          </a:xfrm>
          <a:prstGeom prst="rect">
            <a:avLst/>
          </a:prstGeom>
        </p:spPr>
      </p:pic>
      <p:pic>
        <p:nvPicPr>
          <p:cNvPr id="26626"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14"/>
          <p:cNvSpPr>
            <a:spLocks noChangeArrowheads="1"/>
          </p:cNvSpPr>
          <p:nvPr/>
        </p:nvSpPr>
        <p:spPr bwMode="auto">
          <a:xfrm>
            <a:off x="228600" y="2873375"/>
            <a:ext cx="434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إنها كذلك.</a:t>
            </a:r>
            <a:endParaRPr lang="ar-SA" altLang="en-US" sz="3600" dirty="0">
              <a:solidFill>
                <a:schemeClr val="bg1"/>
              </a:solidFill>
              <a:latin typeface="Arial"/>
            </a:endParaRPr>
          </a:p>
        </p:txBody>
      </p:sp>
      <p:pic>
        <p:nvPicPr>
          <p:cNvPr id="26628"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033588"/>
            <a:ext cx="6953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هي كذلك!</a:t>
            </a:r>
            <a:endParaRPr lang="en-IE" dirty="0"/>
          </a:p>
        </p:txBody>
      </p:sp>
      <p:sp>
        <p:nvSpPr>
          <p:cNvPr id="4" name="Subtitle 3" hidden="1"/>
          <p:cNvSpPr>
            <a:spLocks noGrp="1"/>
          </p:cNvSpPr>
          <p:nvPr>
            <p:ph type="subTitle" idx="1"/>
          </p:nvPr>
        </p:nvSpPr>
        <p:spPr/>
        <p:txBody>
          <a:bodyPr/>
          <a:lstStyle/>
          <a:p>
            <a:endParaRPr lang="en-IE"/>
          </a:p>
        </p:txBody>
      </p:sp>
      <p:sp>
        <p:nvSpPr>
          <p:cNvPr id="8" name="Slide Number Placeholder 7"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1B69AA2F-5AC3-49E0-A777-7A0E891D4F29}" type="slidenum">
              <a:rPr lang="en-US" altLang="en-US" smtClean="0"/>
              <a:pPr/>
              <a:t>7</a:t>
            </a:fld>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Rectangle 9"/>
          <p:cNvSpPr>
            <a:spLocks noChangeArrowheads="1"/>
          </p:cNvSpPr>
          <p:nvPr/>
        </p:nvSpPr>
        <p:spPr bwMode="auto">
          <a:xfrm>
            <a:off x="4800600" y="2533650"/>
            <a:ext cx="3657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a:r>
              <a:rPr lang="ar-SA" altLang="en-US" sz="3600" dirty="0">
                <a:solidFill>
                  <a:schemeClr val="bg1"/>
                </a:solidFill>
                <a:latin typeface="Arial"/>
                <a:cs typeface="Arial"/>
              </a:rPr>
              <a:t>إنني أمزح فقط…</a:t>
            </a:r>
          </a:p>
        </p:txBody>
      </p:sp>
      <p:sp>
        <p:nvSpPr>
          <p:cNvPr id="4" name="Title 3" hidden="1"/>
          <p:cNvSpPr>
            <a:spLocks noGrp="1"/>
          </p:cNvSpPr>
          <p:nvPr>
            <p:ph type="ctrTitle"/>
          </p:nvPr>
        </p:nvSpPr>
        <p:spPr/>
        <p:txBody>
          <a:bodyPr/>
          <a:lstStyle/>
          <a:p>
            <a:r>
              <a:rPr lang="ar-AE" dirty="0"/>
              <a:t>إنني أمزح فقط</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FE604D97-C09E-4027-B655-810C5B2EBAF5}" type="slidenum">
              <a:rPr lang="en-US" altLang="en-US" smtClean="0"/>
              <a:pPr/>
              <a:t>8</a:t>
            </a:fld>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0" descr="ولد وبنت في مرحلة المراهقة يتعاونان في استخدام الأجهزة المحمولة" title="ولد وبنت في مرحلة المراهقة يتعاونان في استخدام الأجهزة المحمولة"/>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9763" y="173038"/>
            <a:ext cx="8329612" cy="539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2"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8"/>
          <p:cNvSpPr>
            <a:spLocks noChangeArrowheads="1"/>
          </p:cNvSpPr>
          <p:nvPr/>
        </p:nvSpPr>
        <p:spPr bwMode="auto">
          <a:xfrm>
            <a:off x="228600" y="2873375"/>
            <a:ext cx="434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ctr" rtl="1"/>
            <a:r>
              <a:rPr lang="ar-SA" altLang="en-US" sz="3600" dirty="0">
                <a:solidFill>
                  <a:schemeClr val="bg1"/>
                </a:solidFill>
                <a:latin typeface="Arial"/>
                <a:cs typeface="Arial"/>
              </a:rPr>
              <a:t>إنها كذلك.</a:t>
            </a:r>
            <a:endParaRPr lang="ar-SA" altLang="en-US" sz="3600" dirty="0">
              <a:solidFill>
                <a:schemeClr val="bg1"/>
              </a:solidFill>
              <a:latin typeface="Arial"/>
            </a:endParaRPr>
          </a:p>
        </p:txBody>
      </p:sp>
      <p:pic>
        <p:nvPicPr>
          <p:cNvPr id="30724"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033588"/>
            <a:ext cx="6953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hidden="1"/>
          <p:cNvSpPr>
            <a:spLocks noGrp="1"/>
          </p:cNvSpPr>
          <p:nvPr>
            <p:ph type="ctrTitle"/>
          </p:nvPr>
        </p:nvSpPr>
        <p:spPr/>
        <p:txBody>
          <a:bodyPr/>
          <a:lstStyle/>
          <a:p>
            <a:r>
              <a:rPr lang="ar-AE" dirty="0"/>
              <a:t>في الحقيقة هي كذلك</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fld id="{7E594BAA-9B4C-44B3-9085-C426155E4B04}" type="slidenum">
              <a:rPr lang="en-US" altLang="en-US" smtClean="0"/>
              <a:pPr/>
              <a:t>9</a:t>
            </a:fld>
            <a:endParaRPr lang="en-US" altLang="en-US"/>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3306</Words>
  <Application>Microsoft Office PowerPoint</Application>
  <PresentationFormat>On-screen Show (16:10)</PresentationFormat>
  <Paragraphs>497</Paragraphs>
  <Slides>26</Slides>
  <Notes>26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Segoe Pro</vt:lpstr>
      <vt:lpstr>Segoe Pro Light</vt:lpstr>
      <vt:lpstr>Segoe UI Light</vt:lpstr>
      <vt:lpstr>Times New Roman</vt:lpstr>
      <vt:lpstr>Office Theme</vt:lpstr>
      <vt:lpstr>مرحبًا بك في Hour of CodeTM</vt:lpstr>
      <vt:lpstr>لنتحدث عن التعليمات البرمجية</vt:lpstr>
      <vt:lpstr>ماذا تعرف عن "التعليمات البرمجية"؟</vt:lpstr>
      <vt:lpstr>Hour of Code™ video by Code.org </vt:lpstr>
      <vt:lpstr>إنها ليست كذلك</vt:lpstr>
      <vt:lpstr>وليست كذلك أيضًا</vt:lpstr>
      <vt:lpstr>هي كذلك!</vt:lpstr>
      <vt:lpstr>إنني أمزح فقط</vt:lpstr>
      <vt:lpstr>في الحقيقة هي كذلك</vt:lpstr>
      <vt:lpstr>وهذا</vt:lpstr>
      <vt:lpstr>التعليمات البرمجية تتعلق بـ</vt:lpstr>
      <vt:lpstr>حل المشكلات</vt:lpstr>
      <vt:lpstr>الإبداع</vt:lpstr>
      <vt:lpstr>التعاون</vt:lpstr>
      <vt:lpstr>ماذا تحب أن تعمل؟</vt:lpstr>
      <vt:lpstr>اعط قبلة الحياة لاهتماماتك</vt:lpstr>
      <vt:lpstr>قم بتطبيق ما تعلمته</vt:lpstr>
      <vt:lpstr>كيف يسير الأمر</vt:lpstr>
      <vt:lpstr>How it goes down </vt:lpstr>
      <vt:lpstr>Find your tutorial</vt:lpstr>
      <vt:lpstr>أسرع</vt:lpstr>
      <vt:lpstr>الآن ما رأيك في التعليمات البرمجية؟</vt:lpstr>
      <vt:lpstr>ماذا تحب أن تبدع؟</vt:lpstr>
      <vt:lpstr>الخطوات التالية</vt:lpstr>
      <vt:lpstr>شكرًا لانضمامك!</vt:lpstr>
      <vt:lpstr>Welcome to Hour of Code™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2015-11-24T14:49:27Z</dcterms:created>
  <dcterms:modified xsi:type="dcterms:W3CDTF">2017-11-02T06:45:52Z</dcterms:modified>
</cp:coreProperties>
</file>